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media1.mov" ContentType="video/unknown"/>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40714" y="7544460"/>
            <a:ext cx="11717870" cy="339723"/>
          </a:xfrm>
          <a:prstGeom prst="rect">
            <a:avLst/>
          </a:prstGeom>
        </p:spPr>
        <p:txBody>
          <a:bodyPr lIns="24383" tIns="24383" rIns="24383" bIns="24383"/>
          <a:lstStyle>
            <a:lvl1pPr defTabSz="487228">
              <a:defRPr sz="1992"/>
            </a:lvl1pPr>
          </a:lstStyle>
          <a:p>
            <a:pPr/>
            <a:r>
              <a:t>Author and Date</a:t>
            </a:r>
          </a:p>
        </p:txBody>
      </p:sp>
      <p:sp>
        <p:nvSpPr>
          <p:cNvPr id="12" name="Presentation Title"/>
          <p:cNvSpPr txBox="1"/>
          <p:nvPr>
            <p:ph type="title" hasCustomPrompt="1"/>
          </p:nvPr>
        </p:nvSpPr>
        <p:spPr>
          <a:prstGeom prst="rect">
            <a:avLst/>
          </a:prstGeom>
        </p:spPr>
        <p:txBody>
          <a:bodyPr/>
          <a:lstStyle/>
          <a:p>
            <a:pPr/>
            <a:r>
              <a:t>Presentation Title</a:t>
            </a:r>
          </a:p>
        </p:txBody>
      </p:sp>
      <p:sp>
        <p:nvSpPr>
          <p:cNvPr id="13" name="Body Level One…"/>
          <p:cNvSpPr txBox="1"/>
          <p:nvPr>
            <p:ph type="body" sz="quarter" idx="1" hasCustomPrompt="1"/>
          </p:nvPr>
        </p:nvSpPr>
        <p:spPr>
          <a:prstGeom prst="rect">
            <a:avLst/>
          </a:prstGeom>
        </p:spPr>
        <p:txBody>
          <a:body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quarter" idx="1" hasCustomPrompt="1"/>
          </p:nvPr>
        </p:nvSpPr>
        <p:spPr>
          <a:xfrm>
            <a:off x="643466" y="3843649"/>
            <a:ext cx="11717868" cy="2066302"/>
          </a:xfrm>
          <a:prstGeom prst="rect">
            <a:avLst/>
          </a:prstGeom>
        </p:spPr>
        <p:txBody>
          <a:bodyPr anchor="ctr"/>
          <a:lstStyle>
            <a:lvl1pPr algn="ctr" defTabSz="1733930">
              <a:lnSpc>
                <a:spcPct val="80000"/>
              </a:lnSpc>
              <a:defRPr b="0" spc="-164" sz="8200">
                <a:latin typeface="Helvetica Neue Medium"/>
                <a:ea typeface="Helvetica Neue Medium"/>
                <a:cs typeface="Helvetica Neue Medium"/>
                <a:sym typeface="Helvetica Neue Medium"/>
              </a:defRPr>
            </a:lvl1pPr>
            <a:lvl2pPr algn="ctr" defTabSz="1733930">
              <a:lnSpc>
                <a:spcPct val="80000"/>
              </a:lnSpc>
              <a:defRPr b="0" spc="-164" sz="8200">
                <a:latin typeface="Helvetica Neue Medium"/>
                <a:ea typeface="Helvetica Neue Medium"/>
                <a:cs typeface="Helvetica Neue Medium"/>
                <a:sym typeface="Helvetica Neue Medium"/>
              </a:defRPr>
            </a:lvl2pPr>
            <a:lvl3pPr algn="ctr" defTabSz="1733930">
              <a:lnSpc>
                <a:spcPct val="80000"/>
              </a:lnSpc>
              <a:defRPr b="0" spc="-164" sz="8200">
                <a:latin typeface="Helvetica Neue Medium"/>
                <a:ea typeface="Helvetica Neue Medium"/>
                <a:cs typeface="Helvetica Neue Medium"/>
                <a:sym typeface="Helvetica Neue Medium"/>
              </a:defRPr>
            </a:lvl3pPr>
            <a:lvl4pPr algn="ctr" defTabSz="1733930">
              <a:lnSpc>
                <a:spcPct val="80000"/>
              </a:lnSpc>
              <a:defRPr b="0" spc="-164" sz="8200">
                <a:latin typeface="Helvetica Neue Medium"/>
                <a:ea typeface="Helvetica Neue Medium"/>
                <a:cs typeface="Helvetica Neue Medium"/>
                <a:sym typeface="Helvetica Neue Medium"/>
              </a:defRPr>
            </a:lvl4pPr>
            <a:lvl5pPr algn="ctr" defTabSz="1733930">
              <a:lnSpc>
                <a:spcPct val="80000"/>
              </a:lnSpc>
              <a:defRPr b="0"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643466" y="1793027"/>
            <a:ext cx="11717868" cy="3862179"/>
          </a:xfrm>
          <a:prstGeom prst="rect">
            <a:avLst/>
          </a:prstGeom>
        </p:spPr>
        <p:txBody>
          <a:bodyPr anchor="b"/>
          <a:lstStyle>
            <a:lvl1pPr algn="ctr" defTabSz="1733930">
              <a:lnSpc>
                <a:spcPct val="80000"/>
              </a:lnSpc>
              <a:defRPr spc="-176" sz="17600"/>
            </a:lvl1pPr>
            <a:lvl2pPr algn="ctr" defTabSz="1733930">
              <a:lnSpc>
                <a:spcPct val="80000"/>
              </a:lnSpc>
              <a:defRPr spc="-176" sz="17600"/>
            </a:lvl2pPr>
            <a:lvl3pPr algn="ctr" defTabSz="1733930">
              <a:lnSpc>
                <a:spcPct val="80000"/>
              </a:lnSpc>
              <a:defRPr spc="-176" sz="17600"/>
            </a:lvl3pPr>
            <a:lvl4pPr algn="ctr" defTabSz="1733930">
              <a:lnSpc>
                <a:spcPct val="80000"/>
              </a:lnSpc>
              <a:defRPr spc="-176" sz="17600"/>
            </a:lvl4pPr>
            <a:lvl5pPr algn="ctr" defTabSz="1733930">
              <a:lnSpc>
                <a:spcPct val="80000"/>
              </a:lnSpc>
              <a:defRPr spc="-176" sz="176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643466" y="5625696"/>
            <a:ext cx="11717868" cy="498550"/>
          </a:xfrm>
          <a:prstGeom prst="rect">
            <a:avLst/>
          </a:prstGeom>
        </p:spPr>
        <p:txBody>
          <a:bodyPr lIns="24383" tIns="24383" rIns="24383" bIns="24383"/>
          <a:lstStyle>
            <a:lvl1pPr algn="ctr" defTabSz="457877">
              <a:defRPr sz="2964"/>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96013" y="6912775"/>
            <a:ext cx="10773362" cy="339723"/>
          </a:xfrm>
          <a:prstGeom prst="rect">
            <a:avLst/>
          </a:prstGeom>
        </p:spPr>
        <p:txBody>
          <a:bodyPr lIns="24383" tIns="24383" rIns="24383" bIns="24383"/>
          <a:lstStyle>
            <a:lvl1pPr defTabSz="487228">
              <a:defRPr sz="1992"/>
            </a:lvl1pPr>
          </a:lstStyle>
          <a:p>
            <a:pPr/>
            <a:r>
              <a:t>Attribution</a:t>
            </a:r>
          </a:p>
        </p:txBody>
      </p:sp>
      <p:sp>
        <p:nvSpPr>
          <p:cNvPr id="116" name="Body Level One…"/>
          <p:cNvSpPr txBox="1"/>
          <p:nvPr>
            <p:ph type="body" sz="quarter" idx="1" hasCustomPrompt="1"/>
          </p:nvPr>
        </p:nvSpPr>
        <p:spPr>
          <a:xfrm>
            <a:off x="935425" y="3853792"/>
            <a:ext cx="11133950" cy="2046016"/>
          </a:xfrm>
          <a:prstGeom prst="rect">
            <a:avLst/>
          </a:prstGeom>
        </p:spPr>
        <p:txBody>
          <a:bodyPr/>
          <a:lstStyle>
            <a:lvl1pPr marL="454345" indent="-334151" defTabSz="1733930">
              <a:lnSpc>
                <a:spcPct val="90000"/>
              </a:lnSpc>
              <a:defRPr b="0" spc="-119" sz="6000">
                <a:latin typeface="Helvetica Neue Medium"/>
                <a:ea typeface="Helvetica Neue Medium"/>
                <a:cs typeface="Helvetica Neue Medium"/>
                <a:sym typeface="Helvetica Neue Medium"/>
              </a:defRPr>
            </a:lvl1pPr>
            <a:lvl2pPr marL="454345" indent="123048" defTabSz="1733930">
              <a:lnSpc>
                <a:spcPct val="90000"/>
              </a:lnSpc>
              <a:defRPr b="0" spc="-119" sz="6000">
                <a:latin typeface="Helvetica Neue Medium"/>
                <a:ea typeface="Helvetica Neue Medium"/>
                <a:cs typeface="Helvetica Neue Medium"/>
                <a:sym typeface="Helvetica Neue Medium"/>
              </a:defRPr>
            </a:lvl2pPr>
            <a:lvl3pPr marL="454345" indent="580248" defTabSz="1733930">
              <a:lnSpc>
                <a:spcPct val="90000"/>
              </a:lnSpc>
              <a:defRPr b="0" spc="-119" sz="6000">
                <a:latin typeface="Helvetica Neue Medium"/>
                <a:ea typeface="Helvetica Neue Medium"/>
                <a:cs typeface="Helvetica Neue Medium"/>
                <a:sym typeface="Helvetica Neue Medium"/>
              </a:defRPr>
            </a:lvl3pPr>
            <a:lvl4pPr marL="454345" indent="1037448" defTabSz="1733930">
              <a:lnSpc>
                <a:spcPct val="90000"/>
              </a:lnSpc>
              <a:defRPr b="0" spc="-119" sz="6000">
                <a:latin typeface="Helvetica Neue Medium"/>
                <a:ea typeface="Helvetica Neue Medium"/>
                <a:cs typeface="Helvetica Neue Medium"/>
                <a:sym typeface="Helvetica Neue Medium"/>
              </a:defRPr>
            </a:lvl4pPr>
            <a:lvl5pPr marL="454345" indent="1494648" defTabSz="1733930">
              <a:lnSpc>
                <a:spcPct val="90000"/>
              </a:lnSpc>
              <a:defRPr b="0"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21"/>
          </p:nvPr>
        </p:nvSpPr>
        <p:spPr>
          <a:xfrm>
            <a:off x="8405707" y="1761066"/>
            <a:ext cx="3967520" cy="3173162"/>
          </a:xfrm>
          <a:prstGeom prst="rect">
            <a:avLst/>
          </a:prstGeom>
        </p:spPr>
        <p:txBody>
          <a:bodyPr lIns="91439" tIns="45719" rIns="91439" bIns="45719">
            <a:noAutofit/>
          </a:bodyPr>
          <a:lstStyle/>
          <a:p>
            <a:pPr/>
          </a:p>
        </p:txBody>
      </p:sp>
      <p:sp>
        <p:nvSpPr>
          <p:cNvPr id="125" name="Image"/>
          <p:cNvSpPr/>
          <p:nvPr>
            <p:ph type="pic" sz="half" idx="22"/>
          </p:nvPr>
        </p:nvSpPr>
        <p:spPr>
          <a:xfrm>
            <a:off x="7200053" y="3340946"/>
            <a:ext cx="5567681" cy="6480097"/>
          </a:xfrm>
          <a:prstGeom prst="rect">
            <a:avLst/>
          </a:prstGeom>
        </p:spPr>
        <p:txBody>
          <a:bodyPr lIns="91439" tIns="45719" rIns="91439" bIns="45719">
            <a:noAutofit/>
          </a:bodyPr>
          <a:lstStyle/>
          <a:p>
            <a:pPr/>
          </a:p>
        </p:txBody>
      </p:sp>
      <p:sp>
        <p:nvSpPr>
          <p:cNvPr id="126" name="Image"/>
          <p:cNvSpPr/>
          <p:nvPr>
            <p:ph type="pic" idx="23"/>
          </p:nvPr>
        </p:nvSpPr>
        <p:spPr>
          <a:xfrm>
            <a:off x="-74508" y="1483359"/>
            <a:ext cx="8859522" cy="6644641"/>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711201" y="-1727201"/>
            <a:ext cx="14427201" cy="11541762"/>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21"/>
          </p:nvPr>
        </p:nvSpPr>
        <p:spPr>
          <a:xfrm>
            <a:off x="-616374" y="528319"/>
            <a:ext cx="14264642" cy="85434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43466" y="5019040"/>
            <a:ext cx="11717868" cy="2479041"/>
          </a:xfrm>
          <a:prstGeom prst="rect">
            <a:avLst/>
          </a:prstGeom>
        </p:spPr>
        <p:txBody>
          <a:bodyPr/>
          <a:lstStyle/>
          <a:p>
            <a:pPr/>
            <a:r>
              <a:t>Presentation Title</a:t>
            </a:r>
          </a:p>
        </p:txBody>
      </p:sp>
      <p:sp>
        <p:nvSpPr>
          <p:cNvPr id="23" name="Author and Date"/>
          <p:cNvSpPr txBox="1"/>
          <p:nvPr>
            <p:ph type="body" sz="quarter" idx="22" hasCustomPrompt="1"/>
          </p:nvPr>
        </p:nvSpPr>
        <p:spPr>
          <a:xfrm>
            <a:off x="644101" y="1809140"/>
            <a:ext cx="11716599" cy="339722"/>
          </a:xfrm>
          <a:prstGeom prst="rect">
            <a:avLst/>
          </a:prstGeom>
        </p:spPr>
        <p:txBody>
          <a:bodyPr lIns="24383" tIns="24383" rIns="24383" bIns="24383"/>
          <a:lstStyle>
            <a:lvl1pPr defTabSz="487228">
              <a:defRPr sz="1992"/>
            </a:lvl1pPr>
          </a:lstStyle>
          <a:p>
            <a:pPr/>
            <a:r>
              <a:t>Author and Date</a:t>
            </a:r>
          </a:p>
        </p:txBody>
      </p:sp>
      <p:sp>
        <p:nvSpPr>
          <p:cNvPr id="24" name="Body Level One…"/>
          <p:cNvSpPr txBox="1"/>
          <p:nvPr>
            <p:ph type="body" sz="quarter" idx="1" hasCustomPrompt="1"/>
          </p:nvPr>
        </p:nvSpPr>
        <p:spPr>
          <a:xfrm>
            <a:off x="643466" y="7411152"/>
            <a:ext cx="11717868" cy="595708"/>
          </a:xfrm>
          <a:prstGeom prst="rect">
            <a:avLst/>
          </a:prstGeom>
        </p:spPr>
        <p:txBody>
          <a:body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sz="half" idx="21"/>
          </p:nvPr>
        </p:nvSpPr>
        <p:spPr>
          <a:xfrm>
            <a:off x="5852159" y="1110826"/>
            <a:ext cx="6477248" cy="7538721"/>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643466" y="1896533"/>
            <a:ext cx="5215468" cy="3137213"/>
          </a:xfrm>
          <a:prstGeom prst="rect">
            <a:avLst/>
          </a:prstGeom>
        </p:spPr>
        <p:txBody>
          <a:bodyPr/>
          <a:lstStyle>
            <a:lvl1pPr>
              <a:defRPr spc="-119" sz="6000"/>
            </a:lvl1pPr>
          </a:lstStyle>
          <a:p>
            <a:pPr/>
            <a:r>
              <a:t>Slide Title</a:t>
            </a:r>
          </a:p>
        </p:txBody>
      </p:sp>
      <p:sp>
        <p:nvSpPr>
          <p:cNvPr id="34" name="Body Level One…"/>
          <p:cNvSpPr txBox="1"/>
          <p:nvPr>
            <p:ph type="body" sz="quarter" idx="1" hasCustomPrompt="1"/>
          </p:nvPr>
        </p:nvSpPr>
        <p:spPr>
          <a:xfrm>
            <a:off x="643466" y="4984841"/>
            <a:ext cx="5215468" cy="2872226"/>
          </a:xfrm>
          <a:prstGeom prst="rect">
            <a:avLst/>
          </a:prstGeom>
        </p:spPr>
        <p:txBody>
          <a:body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6380889" y="8170057"/>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xfrm>
            <a:off x="643466" y="1794933"/>
            <a:ext cx="11717868" cy="764354"/>
          </a:xfrm>
          <a:prstGeom prst="rect">
            <a:avLst/>
          </a:prstGeom>
        </p:spPr>
        <p:txBody>
          <a:bodyPr anchor="t"/>
          <a:lstStyle>
            <a:lvl1pPr>
              <a:defRPr spc="-119" sz="6000"/>
            </a:lvl1pPr>
          </a:lstStyle>
          <a:p>
            <a:pPr/>
            <a:r>
              <a:t>Slide Title</a:t>
            </a:r>
          </a:p>
        </p:txBody>
      </p:sp>
      <p:sp>
        <p:nvSpPr>
          <p:cNvPr id="43" name="Slide Subtitle"/>
          <p:cNvSpPr txBox="1"/>
          <p:nvPr>
            <p:ph type="body" sz="quarter" idx="21" hasCustomPrompt="1"/>
          </p:nvPr>
        </p:nvSpPr>
        <p:spPr>
          <a:xfrm>
            <a:off x="643466" y="2484779"/>
            <a:ext cx="11717868" cy="498550"/>
          </a:xfrm>
          <a:prstGeom prst="rect">
            <a:avLst/>
          </a:prstGeom>
        </p:spPr>
        <p:txBody>
          <a:bodyPr lIns="24383" tIns="24383" rIns="24383" bIns="24383"/>
          <a:lstStyle>
            <a:lvl1pPr defTabSz="457877">
              <a:defRPr sz="2964"/>
            </a:lvl1pPr>
          </a:lstStyle>
          <a:p>
            <a:pPr/>
            <a:r>
              <a:t>Slide Subtitle</a:t>
            </a:r>
          </a:p>
        </p:txBody>
      </p:sp>
      <p:sp>
        <p:nvSpPr>
          <p:cNvPr id="44" name="Body Level One…"/>
          <p:cNvSpPr txBox="1"/>
          <p:nvPr>
            <p:ph type="body" idx="1" hasCustomPrompt="1"/>
          </p:nvPr>
        </p:nvSpPr>
        <p:spPr>
          <a:xfrm>
            <a:off x="643466" y="3485069"/>
            <a:ext cx="11717868" cy="4403207"/>
          </a:xfrm>
          <a:prstGeom prst="rect">
            <a:avLst/>
          </a:prstGeom>
        </p:spPr>
        <p:txBody>
          <a:bodyPr/>
          <a:lstStyle>
            <a:lvl1pPr marL="431800" indent="-431800" defTabSz="1733930">
              <a:lnSpc>
                <a:spcPct val="90000"/>
              </a:lnSpc>
              <a:spcBef>
                <a:spcPts val="3200"/>
              </a:spcBef>
              <a:buSzPct val="123000"/>
              <a:buChar char="•"/>
              <a:defRPr b="0" sz="3400"/>
            </a:lvl1pPr>
            <a:lvl2pPr marL="1041400" indent="-431800" defTabSz="1733930">
              <a:lnSpc>
                <a:spcPct val="90000"/>
              </a:lnSpc>
              <a:spcBef>
                <a:spcPts val="3200"/>
              </a:spcBef>
              <a:buSzPct val="123000"/>
              <a:buChar char="•"/>
              <a:defRPr b="0" sz="3400"/>
            </a:lvl2pPr>
            <a:lvl3pPr marL="1651000" indent="-431800" defTabSz="1733930">
              <a:lnSpc>
                <a:spcPct val="90000"/>
              </a:lnSpc>
              <a:spcBef>
                <a:spcPts val="3200"/>
              </a:spcBef>
              <a:buSzPct val="123000"/>
              <a:buChar char="•"/>
              <a:defRPr b="0" sz="3400"/>
            </a:lvl3pPr>
            <a:lvl4pPr marL="2260600" indent="-431800" defTabSz="1733930">
              <a:lnSpc>
                <a:spcPct val="90000"/>
              </a:lnSpc>
              <a:spcBef>
                <a:spcPts val="3200"/>
              </a:spcBef>
              <a:buSzPct val="123000"/>
              <a:buChar char="•"/>
              <a:defRPr b="0" sz="3400"/>
            </a:lvl4pPr>
            <a:lvl5pPr marL="2870200" indent="-431800" defTabSz="1733930">
              <a:lnSpc>
                <a:spcPct val="90000"/>
              </a:lnSpc>
              <a:spcBef>
                <a:spcPts val="3200"/>
              </a:spcBef>
              <a:buSzPct val="123000"/>
              <a:buChar char="•"/>
              <a:defRPr b="0" sz="3400"/>
            </a:lvl5p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643466" y="3485069"/>
            <a:ext cx="11717868" cy="4403207"/>
          </a:xfrm>
          <a:prstGeom prst="rect">
            <a:avLst/>
          </a:prstGeom>
        </p:spPr>
        <p:txBody>
          <a:bodyPr numCol="2" spcCol="585893"/>
          <a:lstStyle>
            <a:lvl1pPr marL="431800" indent="-431800" defTabSz="1733930">
              <a:lnSpc>
                <a:spcPct val="90000"/>
              </a:lnSpc>
              <a:spcBef>
                <a:spcPts val="3200"/>
              </a:spcBef>
              <a:buSzPct val="123000"/>
              <a:buChar char="•"/>
              <a:defRPr b="0" sz="3400"/>
            </a:lvl1pPr>
            <a:lvl2pPr marL="1041400" indent="-431800" defTabSz="1733930">
              <a:lnSpc>
                <a:spcPct val="90000"/>
              </a:lnSpc>
              <a:spcBef>
                <a:spcPts val="3200"/>
              </a:spcBef>
              <a:buSzPct val="123000"/>
              <a:buChar char="•"/>
              <a:defRPr b="0" sz="3400"/>
            </a:lvl2pPr>
            <a:lvl3pPr marL="1651000" indent="-431800" defTabSz="1733930">
              <a:lnSpc>
                <a:spcPct val="90000"/>
              </a:lnSpc>
              <a:spcBef>
                <a:spcPts val="3200"/>
              </a:spcBef>
              <a:buSzPct val="123000"/>
              <a:buChar char="•"/>
              <a:defRPr b="0" sz="3400"/>
            </a:lvl3pPr>
            <a:lvl4pPr marL="2260600" indent="-431800" defTabSz="1733930">
              <a:lnSpc>
                <a:spcPct val="90000"/>
              </a:lnSpc>
              <a:spcBef>
                <a:spcPts val="3200"/>
              </a:spcBef>
              <a:buSzPct val="123000"/>
              <a:buChar char="•"/>
              <a:defRPr b="0" sz="3400"/>
            </a:lvl4pPr>
            <a:lvl5pPr marL="2870200" indent="-431800" defTabSz="1733930">
              <a:lnSpc>
                <a:spcPct val="90000"/>
              </a:lnSpc>
              <a:spcBef>
                <a:spcPts val="3200"/>
              </a:spcBef>
              <a:buSzPct val="123000"/>
              <a:buChar char="•"/>
              <a:defRPr b="0" sz="3400"/>
            </a:lvl5p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643466" y="2484779"/>
            <a:ext cx="5215468" cy="498550"/>
          </a:xfrm>
          <a:prstGeom prst="rect">
            <a:avLst/>
          </a:prstGeom>
        </p:spPr>
        <p:txBody>
          <a:bodyPr lIns="24383" tIns="24383" rIns="24383" bIns="24383"/>
          <a:lstStyle>
            <a:lvl1pPr defTabSz="457877">
              <a:defRPr sz="2964"/>
            </a:lvl1pPr>
          </a:lstStyle>
          <a:p>
            <a:pPr/>
            <a:r>
              <a:t>Slide Subtitle</a:t>
            </a:r>
          </a:p>
        </p:txBody>
      </p:sp>
      <p:sp>
        <p:nvSpPr>
          <p:cNvPr id="61" name="Body Level One…"/>
          <p:cNvSpPr txBox="1"/>
          <p:nvPr>
            <p:ph type="body" sz="quarter" idx="1" hasCustomPrompt="1"/>
          </p:nvPr>
        </p:nvSpPr>
        <p:spPr>
          <a:xfrm>
            <a:off x="643466" y="3485069"/>
            <a:ext cx="5215468" cy="4403536"/>
          </a:xfrm>
          <a:prstGeom prst="rect">
            <a:avLst/>
          </a:prstGeom>
        </p:spPr>
        <p:txBody>
          <a:bodyPr/>
          <a:lstStyle>
            <a:lvl1pPr marL="431800" indent="-431800" defTabSz="1733930">
              <a:lnSpc>
                <a:spcPct val="90000"/>
              </a:lnSpc>
              <a:spcBef>
                <a:spcPts val="3200"/>
              </a:spcBef>
              <a:buSzPct val="123000"/>
              <a:buChar char="•"/>
              <a:defRPr b="0" sz="3400"/>
            </a:lvl1pPr>
            <a:lvl2pPr marL="1041400" indent="-431800" defTabSz="1733930">
              <a:lnSpc>
                <a:spcPct val="90000"/>
              </a:lnSpc>
              <a:spcBef>
                <a:spcPts val="3200"/>
              </a:spcBef>
              <a:buSzPct val="123000"/>
              <a:buChar char="•"/>
              <a:defRPr b="0" sz="3400"/>
            </a:lvl2pPr>
            <a:lvl3pPr marL="1651000" indent="-431800" defTabSz="1733930">
              <a:lnSpc>
                <a:spcPct val="90000"/>
              </a:lnSpc>
              <a:spcBef>
                <a:spcPts val="3200"/>
              </a:spcBef>
              <a:buSzPct val="123000"/>
              <a:buChar char="•"/>
              <a:defRPr b="0" sz="3400"/>
            </a:lvl3pPr>
            <a:lvl4pPr marL="2260600" indent="-431800" defTabSz="1733930">
              <a:lnSpc>
                <a:spcPct val="90000"/>
              </a:lnSpc>
              <a:spcBef>
                <a:spcPts val="3200"/>
              </a:spcBef>
              <a:buSzPct val="123000"/>
              <a:buChar char="•"/>
              <a:defRPr b="0" sz="3400"/>
            </a:lvl4pPr>
            <a:lvl5pPr marL="2870200" indent="-431800" defTabSz="1733930">
              <a:lnSpc>
                <a:spcPct val="90000"/>
              </a:lnSpc>
              <a:spcBef>
                <a:spcPts val="3200"/>
              </a:spcBef>
              <a:buSzPct val="123000"/>
              <a:buChar char="•"/>
              <a:defRPr b="0" sz="3400"/>
            </a:lvl5pPr>
          </a:lstStyle>
          <a:p>
            <a:pPr/>
            <a:r>
              <a:t>Slide bullet text</a:t>
            </a:r>
          </a:p>
          <a:p>
            <a:pPr lvl="1"/>
            <a:r>
              <a:t/>
            </a:r>
          </a:p>
          <a:p>
            <a:pPr lvl="2"/>
            <a:r>
              <a:t/>
            </a:r>
          </a:p>
          <a:p>
            <a:pPr lvl="3"/>
            <a:r>
              <a:t/>
            </a:r>
          </a:p>
          <a:p>
            <a:pPr lvl="4"/>
            <a:r>
              <a:t/>
            </a:r>
          </a:p>
        </p:txBody>
      </p:sp>
      <p:sp>
        <p:nvSpPr>
          <p:cNvPr id="62" name="660384004_1290x1720.jpg"/>
          <p:cNvSpPr/>
          <p:nvPr>
            <p:ph type="pic" sz="half" idx="22"/>
          </p:nvPr>
        </p:nvSpPr>
        <p:spPr>
          <a:xfrm>
            <a:off x="6502400" y="1001991"/>
            <a:ext cx="5822333" cy="7763111"/>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643466" y="1794933"/>
            <a:ext cx="5215468" cy="765387"/>
          </a:xfrm>
          <a:prstGeom prst="rect">
            <a:avLst/>
          </a:prstGeom>
        </p:spPr>
        <p:txBody>
          <a:bodyPr anchor="t"/>
          <a:lstStyle>
            <a:lvl1pPr>
              <a:defRPr spc="-119" sz="6000"/>
            </a:lvl1p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43464" y="3637279"/>
            <a:ext cx="11717870" cy="2479042"/>
          </a:xfrm>
          <a:prstGeom prst="rect">
            <a:avLst/>
          </a:prstGeom>
        </p:spPr>
        <p:txBody>
          <a:bodyPr anchor="ctr"/>
          <a:lstStyle>
            <a:lvl1pPr>
              <a:defRPr b="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6380889" y="8170057"/>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643466" y="1794933"/>
            <a:ext cx="11717868" cy="765307"/>
          </a:xfrm>
          <a:prstGeom prst="rect">
            <a:avLst/>
          </a:prstGeom>
        </p:spPr>
        <p:txBody>
          <a:bodyPr anchor="t"/>
          <a:lstStyle>
            <a:lvl1pPr>
              <a:defRPr spc="-119" sz="6000"/>
            </a:lvl1pPr>
          </a:lstStyle>
          <a:p>
            <a:pPr/>
            <a:r>
              <a:t>Slide Title</a:t>
            </a:r>
          </a:p>
        </p:txBody>
      </p:sp>
      <p:sp>
        <p:nvSpPr>
          <p:cNvPr id="80" name="Slide Subtitle"/>
          <p:cNvSpPr txBox="1"/>
          <p:nvPr>
            <p:ph type="body" sz="quarter" idx="21" hasCustomPrompt="1"/>
          </p:nvPr>
        </p:nvSpPr>
        <p:spPr>
          <a:xfrm>
            <a:off x="643466" y="2484779"/>
            <a:ext cx="11717868" cy="498550"/>
          </a:xfrm>
          <a:prstGeom prst="rect">
            <a:avLst/>
          </a:prstGeom>
        </p:spPr>
        <p:txBody>
          <a:bodyPr lIns="24383" tIns="24383" rIns="24383" bIns="24383"/>
          <a:lstStyle>
            <a:lvl1pPr defTabSz="457877">
              <a:defRPr sz="2964"/>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43466" y="1794933"/>
            <a:ext cx="11717868" cy="765387"/>
          </a:xfrm>
          <a:prstGeom prst="rect">
            <a:avLst/>
          </a:prstGeom>
        </p:spPr>
        <p:txBody>
          <a:bodyPr anchor="t"/>
          <a:lstStyle>
            <a:lvl1pPr>
              <a:defRPr spc="-119" sz="6000"/>
            </a:lvl1pPr>
          </a:lstStyle>
          <a:p>
            <a:pPr/>
            <a:r>
              <a:t>Agenda Title</a:t>
            </a:r>
          </a:p>
        </p:txBody>
      </p:sp>
      <p:sp>
        <p:nvSpPr>
          <p:cNvPr id="89" name="Agenda Subtitle"/>
          <p:cNvSpPr txBox="1"/>
          <p:nvPr>
            <p:ph type="body" sz="quarter" idx="21" hasCustomPrompt="1"/>
          </p:nvPr>
        </p:nvSpPr>
        <p:spPr>
          <a:xfrm>
            <a:off x="643466" y="2484779"/>
            <a:ext cx="11717868" cy="498550"/>
          </a:xfrm>
          <a:prstGeom prst="rect">
            <a:avLst/>
          </a:prstGeom>
        </p:spPr>
        <p:txBody>
          <a:bodyPr lIns="24383" tIns="24383" rIns="24383" bIns="24383"/>
          <a:lstStyle>
            <a:lvl1pPr defTabSz="457877">
              <a:defRPr sz="2964"/>
            </a:lvl1pPr>
          </a:lstStyle>
          <a:p>
            <a:pPr/>
            <a:r>
              <a:t>Agenda Subtitle</a:t>
            </a:r>
          </a:p>
        </p:txBody>
      </p:sp>
      <p:sp>
        <p:nvSpPr>
          <p:cNvPr id="90" name="Body Level One…"/>
          <p:cNvSpPr txBox="1"/>
          <p:nvPr>
            <p:ph type="body" idx="1" hasCustomPrompt="1"/>
          </p:nvPr>
        </p:nvSpPr>
        <p:spPr>
          <a:xfrm>
            <a:off x="643466" y="3485069"/>
            <a:ext cx="11717868" cy="4403207"/>
          </a:xfrm>
          <a:prstGeom prst="rect">
            <a:avLst/>
          </a:prstGeom>
        </p:spPr>
        <p:txBody>
          <a:bodyPr/>
          <a:lstStyle>
            <a:lvl1pPr>
              <a:spcBef>
                <a:spcPts val="1200"/>
              </a:spcBef>
              <a:defRPr b="0" spc="-38"/>
            </a:lvl1pPr>
            <a:lvl2pPr>
              <a:spcBef>
                <a:spcPts val="1200"/>
              </a:spcBef>
              <a:defRPr b="0" spc="-38"/>
            </a:lvl2pPr>
            <a:lvl3pPr>
              <a:spcBef>
                <a:spcPts val="1200"/>
              </a:spcBef>
              <a:defRPr b="0" spc="-38"/>
            </a:lvl3pPr>
            <a:lvl4pPr>
              <a:spcBef>
                <a:spcPts val="1200"/>
              </a:spcBef>
              <a:defRPr b="0" spc="-38"/>
            </a:lvl4pPr>
            <a:lvl5pPr>
              <a:spcBef>
                <a:spcPts val="1200"/>
              </a:spcBef>
              <a:defRPr b="0" spc="-38"/>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Presentation Title"/>
          <p:cNvSpPr txBox="1"/>
          <p:nvPr>
            <p:ph type="title" hasCustomPrompt="1"/>
          </p:nvPr>
        </p:nvSpPr>
        <p:spPr>
          <a:xfrm>
            <a:off x="643464" y="2592528"/>
            <a:ext cx="11717870" cy="2479041"/>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b">
            <a:normAutofit fontScale="100000" lnSpcReduction="0"/>
          </a:bodyPr>
          <a:lstStyle/>
          <a:p>
            <a:pPr/>
            <a:r>
              <a:t>Presentation Title</a:t>
            </a:r>
          </a:p>
        </p:txBody>
      </p:sp>
      <p:sp>
        <p:nvSpPr>
          <p:cNvPr id="3" name="Body Level One…"/>
          <p:cNvSpPr txBox="1"/>
          <p:nvPr>
            <p:ph type="body" idx="1" hasCustomPrompt="1"/>
          </p:nvPr>
        </p:nvSpPr>
        <p:spPr>
          <a:xfrm>
            <a:off x="640715" y="5071568"/>
            <a:ext cx="11717868" cy="1016001"/>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a:r>
              <a:t>Presentation Subtitle</a:t>
            </a:r>
          </a:p>
          <a:p>
            <a:pPr lvl="1"/>
            <a:r>
              <a:t/>
            </a:r>
          </a:p>
          <a:p>
            <a:pPr lvl="2"/>
            <a:r>
              <a:t/>
            </a:r>
          </a:p>
          <a:p>
            <a:pPr lvl="3"/>
            <a:r>
              <a:t/>
            </a:r>
          </a:p>
          <a:p>
            <a:pPr lvl="4"/>
            <a:r>
              <a:t/>
            </a:r>
          </a:p>
        </p:txBody>
      </p:sp>
      <p:sp>
        <p:nvSpPr>
          <p:cNvPr id="4" name="Slide Number"/>
          <p:cNvSpPr txBox="1"/>
          <p:nvPr>
            <p:ph type="sldNum" sz="quarter" idx="2"/>
          </p:nvPr>
        </p:nvSpPr>
        <p:spPr>
          <a:xfrm>
            <a:off x="6380889" y="8167799"/>
            <a:ext cx="236357" cy="227721"/>
          </a:xfrm>
          <a:prstGeom prst="rect">
            <a:avLst/>
          </a:prstGeom>
          <a:ln w="3175">
            <a:miter lim="400000"/>
          </a:ln>
        </p:spPr>
        <p:txBody>
          <a:bodyPr wrap="none" lIns="27093" tIns="27093" rIns="27093" bIns="27093" anchor="b">
            <a:spAutoFit/>
          </a:bodyPr>
          <a:lstStyle>
            <a:lvl1pPr defTabSz="415431">
              <a:defRPr sz="12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9pPr>
    </p:titleStyle>
    <p:bodyStyle>
      <a:lvl1pPr marL="0" marR="0" indent="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1pPr>
      <a:lvl2pPr marL="0" marR="0" indent="4572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5pPr>
      <a:lvl6pPr marL="0" marR="0" indent="22860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6pPr>
      <a:lvl7pPr marL="0" marR="0" indent="27432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7pPr>
      <a:lvl8pPr marL="0" marR="0" indent="32004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8pPr>
      <a:lvl9pPr marL="0" marR="0" indent="36576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9pPr>
    </p:bodyStyle>
    <p:otherStyle>
      <a:lvl1pPr marL="0" marR="0" indent="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1pPr>
      <a:lvl2pPr marL="0" marR="0" indent="4572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2pPr>
      <a:lvl3pPr marL="0" marR="0" indent="9144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3pPr>
      <a:lvl4pPr marL="0" marR="0" indent="13716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4pPr>
      <a:lvl5pPr marL="0" marR="0" indent="18288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5pPr>
      <a:lvl6pPr marL="0" marR="0" indent="22860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6pPr>
      <a:lvl7pPr marL="0" marR="0" indent="27432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7pPr>
      <a:lvl8pPr marL="0" marR="0" indent="32004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8pPr>
      <a:lvl9pPr marL="0" marR="0" indent="36576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45.png"/><Relationship Id="rId11" Type="http://schemas.openxmlformats.org/officeDocument/2006/relationships/image" Target="../media/image46.png"/><Relationship Id="rId12" Type="http://schemas.openxmlformats.org/officeDocument/2006/relationships/image" Target="../media/image47.png"/><Relationship Id="rId13" Type="http://schemas.openxmlformats.org/officeDocument/2006/relationships/image" Target="../media/image48.png"/><Relationship Id="rId14" Type="http://schemas.openxmlformats.org/officeDocument/2006/relationships/image" Target="../media/image4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video" Target="../media/media1.mov"/><Relationship Id="rId3" Type="http://schemas.microsoft.com/office/2007/relationships/media" Target="../media/media1.mov"/><Relationship Id="rId4" Type="http://schemas.openxmlformats.org/officeDocument/2006/relationships/image" Target="../media/image3.pn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jpeg"/><Relationship Id="rId10" Type="http://schemas.openxmlformats.org/officeDocument/2006/relationships/image" Target="../media/image28.jpeg"/><Relationship Id="rId11" Type="http://schemas.openxmlformats.org/officeDocument/2006/relationships/image" Target="../media/image29.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cthiel@sfhs.ne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cthiel@sfhs.net</a:t>
            </a:r>
          </a:p>
        </p:txBody>
      </p:sp>
      <p:sp>
        <p:nvSpPr>
          <p:cNvPr id="152" name="Related Rates:…"/>
          <p:cNvSpPr txBox="1"/>
          <p:nvPr>
            <p:ph type="ctrTitle"/>
          </p:nvPr>
        </p:nvSpPr>
        <p:spPr>
          <a:xfrm>
            <a:off x="643465" y="2504475"/>
            <a:ext cx="11717870" cy="2479041"/>
          </a:xfrm>
          <a:prstGeom prst="rect">
            <a:avLst/>
          </a:prstGeom>
        </p:spPr>
        <p:txBody>
          <a:bodyPr/>
          <a:lstStyle/>
          <a:p>
            <a:pPr defTabSz="971000">
              <a:defRPr spc="-91" sz="4592"/>
            </a:pPr>
            <a:r>
              <a:t>Related Rates:</a:t>
            </a:r>
          </a:p>
          <a:p>
            <a:pPr defTabSz="971000">
              <a:defRPr spc="-91" sz="4592"/>
            </a:pPr>
            <a:r>
              <a:t>Falling ladders, Inflating Balloons, Lengthening Shadows,</a:t>
            </a:r>
          </a:p>
          <a:p>
            <a:pPr defTabSz="971000">
              <a:defRPr spc="-91" sz="4592"/>
            </a:pPr>
            <a:r>
              <a:t>Draining Tanks.</a:t>
            </a:r>
          </a:p>
        </p:txBody>
      </p:sp>
      <p:sp>
        <p:nvSpPr>
          <p:cNvPr id="153" name="Another  use of the Chain Rule:…"/>
          <p:cNvSpPr txBox="1"/>
          <p:nvPr/>
        </p:nvSpPr>
        <p:spPr>
          <a:xfrm>
            <a:off x="5092241" y="5813042"/>
            <a:ext cx="7339754" cy="2390392"/>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457200">
              <a:defRPr sz="3200">
                <a:solidFill>
                  <a:srgbClr val="000000"/>
                </a:solidFill>
                <a:latin typeface="Arial"/>
                <a:ea typeface="Arial"/>
                <a:cs typeface="Arial"/>
                <a:sym typeface="Arial"/>
              </a:defRPr>
            </a:pPr>
            <a:r>
              <a:t>Another  use of the Chain Rule:</a:t>
            </a:r>
          </a:p>
          <a:p>
            <a:pPr algn="l" defTabSz="457200">
              <a:defRPr sz="3200">
                <a:solidFill>
                  <a:srgbClr val="000000"/>
                </a:solidFill>
                <a:latin typeface="Arial"/>
                <a:ea typeface="Arial"/>
                <a:cs typeface="Arial"/>
                <a:sym typeface="Arial"/>
              </a:defRPr>
            </a:pPr>
          </a:p>
          <a:p>
            <a:pPr algn="l" defTabSz="457200">
              <a:defRPr sz="3200">
                <a:solidFill>
                  <a:srgbClr val="000000"/>
                </a:solidFill>
                <a:latin typeface="Arial"/>
                <a:ea typeface="Arial"/>
                <a:cs typeface="Arial"/>
                <a:sym typeface="Arial"/>
              </a:defRPr>
            </a:pPr>
            <a:r>
              <a:t>find the rates of change of two or more related variables that are changing with respect to </a:t>
            </a:r>
            <a:r>
              <a:rPr i="1"/>
              <a:t>time</a:t>
            </a:r>
            <a: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9" name="Screen Shot 2021-10-14 at 8.47.52 AM.png" descr="Screen Shot 2021-10-14 at 8.47.52 AM.png"/>
          <p:cNvPicPr>
            <a:picLocks noChangeAspect="1"/>
          </p:cNvPicPr>
          <p:nvPr/>
        </p:nvPicPr>
        <p:blipFill>
          <a:blip r:embed="rId2">
            <a:extLst/>
          </a:blip>
          <a:stretch>
            <a:fillRect/>
          </a:stretch>
        </p:blipFill>
        <p:spPr>
          <a:xfrm>
            <a:off x="-37559" y="1805763"/>
            <a:ext cx="2463801" cy="5372101"/>
          </a:xfrm>
          <a:prstGeom prst="rect">
            <a:avLst/>
          </a:prstGeom>
          <a:ln w="3175">
            <a:miter lim="400000"/>
          </a:ln>
        </p:spPr>
      </p:pic>
      <p:sp>
        <p:nvSpPr>
          <p:cNvPr id="250" name="Water is drained out of a full conical tank that measures 10 feet across the top and 12 feet deep.  If the water is draining out at the rate of 10 cubic feet per minute, what is the rate of change of the depth of water when the depth is 8 feet?"/>
          <p:cNvSpPr txBox="1"/>
          <p:nvPr/>
        </p:nvSpPr>
        <p:spPr>
          <a:xfrm>
            <a:off x="584692" y="262966"/>
            <a:ext cx="11665984" cy="211158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defTabSz="457200">
              <a:defRPr sz="3200">
                <a:solidFill>
                  <a:srgbClr val="000000"/>
                </a:solidFill>
                <a:latin typeface="Arial"/>
                <a:ea typeface="Arial"/>
                <a:cs typeface="Arial"/>
                <a:sym typeface="Arial"/>
              </a:defRPr>
            </a:lvl1pPr>
          </a:lstStyle>
          <a:p>
            <a:pPr/>
            <a:r>
              <a:t>Water is drained out of a full conical tank that measures 10 feet across the top and 12 feet deep.  If the water is draining out at the rate of 10 cubic feet per minute, what is the rate of change of the depth of water when the depth is 8 feet?</a:t>
            </a:r>
            <a:endParaRPr sz="1200">
              <a:latin typeface="Times Roman"/>
              <a:ea typeface="Times Roman"/>
              <a:cs typeface="Times Roman"/>
              <a:sym typeface="Times Roman"/>
            </a:endParaRPr>
          </a:p>
        </p:txBody>
      </p:sp>
      <p:sp>
        <p:nvSpPr>
          <p:cNvPr id="251" name="1: What are you given? (think of units)…"/>
          <p:cNvSpPr txBox="1"/>
          <p:nvPr/>
        </p:nvSpPr>
        <p:spPr>
          <a:xfrm>
            <a:off x="303757" y="7508881"/>
            <a:ext cx="4179637" cy="1930993"/>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marL="250443" indent="-250443" algn="l" defTabSz="1005679">
              <a:lnSpc>
                <a:spcPct val="90000"/>
              </a:lnSpc>
              <a:spcBef>
                <a:spcPts val="1800"/>
              </a:spcBef>
              <a:buSzPct val="123000"/>
              <a:buChar char="•"/>
              <a:defRPr sz="1333">
                <a:solidFill>
                  <a:srgbClr val="000000"/>
                </a:solidFill>
              </a:defRPr>
            </a:pPr>
            <a:r>
              <a:t>1: What are you given? (think of units)</a:t>
            </a:r>
          </a:p>
          <a:p>
            <a:pPr marL="250443" indent="-250443" algn="l" defTabSz="1005679">
              <a:lnSpc>
                <a:spcPct val="90000"/>
              </a:lnSpc>
              <a:spcBef>
                <a:spcPts val="1800"/>
              </a:spcBef>
              <a:buSzPct val="123000"/>
              <a:buChar char="•"/>
              <a:defRPr sz="1333">
                <a:solidFill>
                  <a:srgbClr val="000000"/>
                </a:solidFill>
              </a:defRPr>
            </a:pPr>
            <a:r>
              <a:t>2. What are you asked for? (think of units)</a:t>
            </a:r>
          </a:p>
          <a:p>
            <a:pPr marL="250443" indent="-250443" algn="l" defTabSz="1005679">
              <a:lnSpc>
                <a:spcPct val="90000"/>
              </a:lnSpc>
              <a:spcBef>
                <a:spcPts val="1800"/>
              </a:spcBef>
              <a:buSzPct val="123000"/>
              <a:buChar char="•"/>
              <a:defRPr sz="1333">
                <a:solidFill>
                  <a:srgbClr val="000000"/>
                </a:solidFill>
              </a:defRPr>
            </a:pPr>
            <a:r>
              <a:t>3: What equation(s) connect these?</a:t>
            </a:r>
          </a:p>
          <a:p>
            <a:pPr marL="250443" indent="-250443" algn="l" defTabSz="1005679">
              <a:lnSpc>
                <a:spcPct val="90000"/>
              </a:lnSpc>
              <a:spcBef>
                <a:spcPts val="1800"/>
              </a:spcBef>
              <a:buSzPct val="123000"/>
              <a:buChar char="•"/>
              <a:defRPr sz="1333">
                <a:solidFill>
                  <a:srgbClr val="000000"/>
                </a:solidFill>
              </a:defRPr>
            </a:pPr>
            <a:r>
              <a:t>4: Implicitly Differentiate  ( d/dt ) </a:t>
            </a:r>
          </a:p>
          <a:p>
            <a:pPr marL="250443" indent="-250443" algn="l" defTabSz="1005679">
              <a:lnSpc>
                <a:spcPct val="90000"/>
              </a:lnSpc>
              <a:spcBef>
                <a:spcPts val="1800"/>
              </a:spcBef>
              <a:buSzPct val="123000"/>
              <a:buChar char="•"/>
              <a:defRPr sz="1333">
                <a:solidFill>
                  <a:srgbClr val="000000"/>
                </a:solidFill>
              </a:defRPr>
            </a:pPr>
            <a:r>
              <a:t>5: Evaluate @ known value (think of units)</a:t>
            </a:r>
          </a:p>
        </p:txBody>
      </p:sp>
      <p:grpSp>
        <p:nvGrpSpPr>
          <p:cNvPr id="261" name="Group"/>
          <p:cNvGrpSpPr/>
          <p:nvPr/>
        </p:nvGrpSpPr>
        <p:grpSpPr>
          <a:xfrm>
            <a:off x="1714080" y="2091954"/>
            <a:ext cx="2544342" cy="2276752"/>
            <a:chOff x="0" y="0"/>
            <a:chExt cx="2544340" cy="2276751"/>
          </a:xfrm>
        </p:grpSpPr>
        <p:grpSp>
          <p:nvGrpSpPr>
            <p:cNvPr id="258" name="Group"/>
            <p:cNvGrpSpPr/>
            <p:nvPr/>
          </p:nvGrpSpPr>
          <p:grpSpPr>
            <a:xfrm>
              <a:off x="0" y="-1"/>
              <a:ext cx="1123963" cy="1929801"/>
              <a:chOff x="0" y="0"/>
              <a:chExt cx="1123962" cy="1929798"/>
            </a:xfrm>
          </p:grpSpPr>
          <p:grpSp>
            <p:nvGrpSpPr>
              <p:cNvPr id="254" name="Group"/>
              <p:cNvGrpSpPr/>
              <p:nvPr/>
            </p:nvGrpSpPr>
            <p:grpSpPr>
              <a:xfrm>
                <a:off x="392026" y="462428"/>
                <a:ext cx="731937" cy="1467371"/>
                <a:chOff x="0" y="0"/>
                <a:chExt cx="731936" cy="1467370"/>
              </a:xfrm>
            </p:grpSpPr>
            <p:sp>
              <p:nvSpPr>
                <p:cNvPr id="252" name="Triangle"/>
                <p:cNvSpPr/>
                <p:nvPr/>
              </p:nvSpPr>
              <p:spPr>
                <a:xfrm>
                  <a:off x="0" y="0"/>
                  <a:ext cx="731937" cy="14673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close/>
                    </a:path>
                  </a:pathLst>
                </a:custGeom>
                <a:noFill/>
                <a:ln w="38100" cap="flat">
                  <a:solidFill>
                    <a:srgbClr val="000000"/>
                  </a:solidFill>
                  <a:prstDash val="solid"/>
                  <a:miter lim="400000"/>
                </a:ln>
                <a:effectLst/>
              </p:spPr>
              <p:txBody>
                <a:bodyPr wrap="square" lIns="27093" tIns="27093" rIns="27093" bIns="27093" numCol="1" anchor="ctr">
                  <a:noAutofit/>
                </a:bodyPr>
                <a:lstStyle/>
                <a:p>
                  <a:pPr defTabSz="587022">
                    <a:defRPr sz="2200">
                      <a:solidFill>
                        <a:srgbClr val="FFFFFF"/>
                      </a:solidFill>
                      <a:latin typeface="Helvetica Neue Medium"/>
                      <a:ea typeface="Helvetica Neue Medium"/>
                      <a:cs typeface="Helvetica Neue Medium"/>
                      <a:sym typeface="Helvetica Neue Medium"/>
                    </a:defRPr>
                  </a:pPr>
                </a:p>
              </p:txBody>
            </p:sp>
            <p:sp>
              <p:nvSpPr>
                <p:cNvPr id="253" name="Line"/>
                <p:cNvSpPr/>
                <p:nvPr/>
              </p:nvSpPr>
              <p:spPr>
                <a:xfrm>
                  <a:off x="8605" y="502228"/>
                  <a:ext cx="475577" cy="1"/>
                </a:xfrm>
                <a:prstGeom prst="line">
                  <a:avLst/>
                </a:prstGeom>
                <a:noFill/>
                <a:ln w="38100" cap="flat">
                  <a:solidFill>
                    <a:srgbClr val="000000"/>
                  </a:solidFill>
                  <a:prstDash val="solid"/>
                  <a:miter lim="400000"/>
                </a:ln>
                <a:effectLst/>
              </p:spPr>
              <p:txBody>
                <a:bodyPr wrap="square" lIns="27093" tIns="27093" rIns="27093" bIns="27093" numCol="1" anchor="ctr">
                  <a:noAutofit/>
                </a:bodyPr>
                <a:lstStyle/>
                <a:p>
                  <a:pPr/>
                </a:p>
              </p:txBody>
            </p:sp>
          </p:grpSp>
          <p:pic>
            <p:nvPicPr>
              <p:cNvPr id="255" name="Image" descr="Image"/>
              <p:cNvPicPr>
                <a:picLocks noChangeAspect="1"/>
              </p:cNvPicPr>
              <p:nvPr/>
            </p:nvPicPr>
            <p:blipFill>
              <a:blip r:embed="rId3">
                <a:extLst/>
              </a:blip>
              <a:stretch>
                <a:fillRect/>
              </a:stretch>
            </p:blipFill>
            <p:spPr>
              <a:xfrm>
                <a:off x="516329" y="0"/>
                <a:ext cx="381001" cy="584200"/>
              </a:xfrm>
              <a:prstGeom prst="rect">
                <a:avLst/>
              </a:prstGeom>
              <a:ln w="3175" cap="flat">
                <a:noFill/>
                <a:miter lim="400000"/>
              </a:ln>
              <a:effectLst/>
            </p:spPr>
          </p:pic>
          <p:pic>
            <p:nvPicPr>
              <p:cNvPr id="256" name="Image" descr="Image"/>
              <p:cNvPicPr>
                <a:picLocks noChangeAspect="1"/>
              </p:cNvPicPr>
              <p:nvPr/>
            </p:nvPicPr>
            <p:blipFill>
              <a:blip r:embed="rId4">
                <a:extLst/>
              </a:blip>
              <a:stretch>
                <a:fillRect/>
              </a:stretch>
            </p:blipFill>
            <p:spPr>
              <a:xfrm>
                <a:off x="452871" y="584909"/>
                <a:ext cx="393701" cy="520701"/>
              </a:xfrm>
              <a:prstGeom prst="rect">
                <a:avLst/>
              </a:prstGeom>
              <a:ln w="3175" cap="flat">
                <a:noFill/>
                <a:miter lim="400000"/>
              </a:ln>
              <a:effectLst/>
            </p:spPr>
          </p:pic>
          <p:pic>
            <p:nvPicPr>
              <p:cNvPr id="257" name="Image" descr="Image"/>
              <p:cNvPicPr>
                <a:picLocks noChangeAspect="1"/>
              </p:cNvPicPr>
              <p:nvPr/>
            </p:nvPicPr>
            <p:blipFill>
              <a:blip r:embed="rId5">
                <a:extLst/>
              </a:blip>
              <a:stretch>
                <a:fillRect/>
              </a:stretch>
            </p:blipFill>
            <p:spPr>
              <a:xfrm>
                <a:off x="0" y="1152053"/>
                <a:ext cx="406400" cy="596901"/>
              </a:xfrm>
              <a:prstGeom prst="rect">
                <a:avLst/>
              </a:prstGeom>
              <a:ln w="3175" cap="flat">
                <a:noFill/>
                <a:miter lim="400000"/>
              </a:ln>
              <a:effectLst/>
            </p:spPr>
          </p:pic>
        </p:grpSp>
        <p:pic>
          <p:nvPicPr>
            <p:cNvPr id="259" name="Image" descr="Image"/>
            <p:cNvPicPr>
              <a:picLocks noChangeAspect="1"/>
            </p:cNvPicPr>
            <p:nvPr/>
          </p:nvPicPr>
          <p:blipFill>
            <a:blip r:embed="rId6">
              <a:extLst/>
            </a:blip>
            <a:stretch>
              <a:fillRect/>
            </a:stretch>
          </p:blipFill>
          <p:spPr>
            <a:xfrm>
              <a:off x="1008895" y="165164"/>
              <a:ext cx="972987" cy="2111588"/>
            </a:xfrm>
            <a:prstGeom prst="rect">
              <a:avLst/>
            </a:prstGeom>
            <a:ln w="3175" cap="flat">
              <a:noFill/>
              <a:miter lim="400000"/>
            </a:ln>
            <a:effectLst/>
          </p:spPr>
        </p:pic>
        <p:pic>
          <p:nvPicPr>
            <p:cNvPr id="260" name="Image" descr="Image"/>
            <p:cNvPicPr>
              <a:picLocks noChangeAspect="1"/>
            </p:cNvPicPr>
            <p:nvPr/>
          </p:nvPicPr>
          <p:blipFill>
            <a:blip r:embed="rId7">
              <a:extLst/>
            </a:blip>
            <a:stretch>
              <a:fillRect/>
            </a:stretch>
          </p:blipFill>
          <p:spPr>
            <a:xfrm>
              <a:off x="1718840" y="917888"/>
              <a:ext cx="825501" cy="660401"/>
            </a:xfrm>
            <a:prstGeom prst="rect">
              <a:avLst/>
            </a:prstGeom>
            <a:ln w="3175" cap="flat">
              <a:noFill/>
              <a:miter lim="400000"/>
            </a:ln>
            <a:effectLst/>
          </p:spPr>
        </p:pic>
      </p:grpSp>
      <p:pic>
        <p:nvPicPr>
          <p:cNvPr id="262" name="Image" descr="Image"/>
          <p:cNvPicPr>
            <a:picLocks noChangeAspect="1"/>
          </p:cNvPicPr>
          <p:nvPr/>
        </p:nvPicPr>
        <p:blipFill>
          <a:blip r:embed="rId8">
            <a:extLst/>
          </a:blip>
          <a:stretch>
            <a:fillRect/>
          </a:stretch>
        </p:blipFill>
        <p:spPr>
          <a:xfrm>
            <a:off x="4843995" y="4538547"/>
            <a:ext cx="2806701" cy="1130301"/>
          </a:xfrm>
          <a:prstGeom prst="rect">
            <a:avLst/>
          </a:prstGeom>
          <a:ln w="3175">
            <a:miter lim="400000"/>
          </a:ln>
        </p:spPr>
      </p:pic>
      <p:pic>
        <p:nvPicPr>
          <p:cNvPr id="263" name="Image" descr="Image"/>
          <p:cNvPicPr>
            <a:picLocks noChangeAspect="1"/>
          </p:cNvPicPr>
          <p:nvPr/>
        </p:nvPicPr>
        <p:blipFill>
          <a:blip r:embed="rId9">
            <a:extLst/>
          </a:blip>
          <a:stretch>
            <a:fillRect/>
          </a:stretch>
        </p:blipFill>
        <p:spPr>
          <a:xfrm>
            <a:off x="2543809" y="4164932"/>
            <a:ext cx="1206501" cy="1016001"/>
          </a:xfrm>
          <a:prstGeom prst="rect">
            <a:avLst/>
          </a:prstGeom>
          <a:ln w="3175">
            <a:miter lim="400000"/>
          </a:ln>
        </p:spPr>
      </p:pic>
      <p:pic>
        <p:nvPicPr>
          <p:cNvPr id="264" name="Image" descr="Image"/>
          <p:cNvPicPr>
            <a:picLocks noChangeAspect="1"/>
          </p:cNvPicPr>
          <p:nvPr/>
        </p:nvPicPr>
        <p:blipFill>
          <a:blip r:embed="rId10">
            <a:extLst/>
          </a:blip>
          <a:stretch>
            <a:fillRect/>
          </a:stretch>
        </p:blipFill>
        <p:spPr>
          <a:xfrm>
            <a:off x="2607784" y="5088114"/>
            <a:ext cx="1181101" cy="1016001"/>
          </a:xfrm>
          <a:prstGeom prst="rect">
            <a:avLst/>
          </a:prstGeom>
          <a:ln w="3175">
            <a:miter lim="400000"/>
          </a:ln>
        </p:spPr>
      </p:pic>
      <p:pic>
        <p:nvPicPr>
          <p:cNvPr id="265" name="Image" descr="Image"/>
          <p:cNvPicPr>
            <a:picLocks noChangeAspect="1"/>
          </p:cNvPicPr>
          <p:nvPr/>
        </p:nvPicPr>
        <p:blipFill>
          <a:blip r:embed="rId11">
            <a:extLst/>
          </a:blip>
          <a:stretch>
            <a:fillRect/>
          </a:stretch>
        </p:blipFill>
        <p:spPr>
          <a:xfrm>
            <a:off x="9177633" y="5340848"/>
            <a:ext cx="2730501" cy="1016001"/>
          </a:xfrm>
          <a:prstGeom prst="rect">
            <a:avLst/>
          </a:prstGeom>
          <a:ln w="3175">
            <a:miter lim="400000"/>
          </a:ln>
        </p:spPr>
      </p:pic>
      <p:pic>
        <p:nvPicPr>
          <p:cNvPr id="266" name="Image" descr="Image"/>
          <p:cNvPicPr>
            <a:picLocks noChangeAspect="1"/>
          </p:cNvPicPr>
          <p:nvPr/>
        </p:nvPicPr>
        <p:blipFill>
          <a:blip r:embed="rId12">
            <a:extLst/>
          </a:blip>
          <a:stretch>
            <a:fillRect/>
          </a:stretch>
        </p:blipFill>
        <p:spPr>
          <a:xfrm>
            <a:off x="8869483" y="6579057"/>
            <a:ext cx="3606801" cy="1130301"/>
          </a:xfrm>
          <a:prstGeom prst="rect">
            <a:avLst/>
          </a:prstGeom>
          <a:ln w="3175">
            <a:miter lim="400000"/>
          </a:ln>
        </p:spPr>
      </p:pic>
      <p:pic>
        <p:nvPicPr>
          <p:cNvPr id="267" name="Image" descr="Image"/>
          <p:cNvPicPr>
            <a:picLocks noChangeAspect="1"/>
          </p:cNvPicPr>
          <p:nvPr/>
        </p:nvPicPr>
        <p:blipFill>
          <a:blip r:embed="rId13">
            <a:extLst/>
          </a:blip>
          <a:stretch>
            <a:fillRect/>
          </a:stretch>
        </p:blipFill>
        <p:spPr>
          <a:xfrm>
            <a:off x="4730750" y="2491054"/>
            <a:ext cx="3966362" cy="1930992"/>
          </a:xfrm>
          <a:prstGeom prst="rect">
            <a:avLst/>
          </a:prstGeom>
          <a:ln w="3175">
            <a:miter lim="400000"/>
          </a:ln>
        </p:spPr>
      </p:pic>
      <p:sp>
        <p:nvSpPr>
          <p:cNvPr id="268" name="The water is draining at a rate of 9/10π  (about 0.286) feet per minute…"/>
          <p:cNvSpPr txBox="1"/>
          <p:nvPr/>
        </p:nvSpPr>
        <p:spPr>
          <a:xfrm>
            <a:off x="4777429" y="8712735"/>
            <a:ext cx="7906178" cy="50569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r>
              <a:t>The water is draining at a rate of 9/10π  (about 0.286) feet per minute </a:t>
            </a:r>
          </a:p>
          <a:p>
            <a:pPr/>
            <a:r>
              <a:t>(3.438 inches/minute) when the water depth is at 8 feet.</a:t>
            </a:r>
          </a:p>
        </p:txBody>
      </p:sp>
      <p:pic>
        <p:nvPicPr>
          <p:cNvPr id="269" name="Image" descr="Image"/>
          <p:cNvPicPr>
            <a:picLocks noChangeAspect="1"/>
          </p:cNvPicPr>
          <p:nvPr/>
        </p:nvPicPr>
        <p:blipFill>
          <a:blip r:embed="rId14">
            <a:extLst/>
          </a:blip>
          <a:stretch>
            <a:fillRect/>
          </a:stretch>
        </p:blipFill>
        <p:spPr>
          <a:xfrm>
            <a:off x="2416809" y="6180112"/>
            <a:ext cx="1460501" cy="886147"/>
          </a:xfrm>
          <a:prstGeom prst="rect">
            <a:avLst/>
          </a:prstGeom>
          <a:ln w="3175">
            <a:miter lim="400000"/>
          </a:ln>
        </p:spPr>
      </p:pic>
      <p:pic>
        <p:nvPicPr>
          <p:cNvPr id="270" name="Image" descr="Image"/>
          <p:cNvPicPr>
            <a:picLocks noChangeAspect="1"/>
          </p:cNvPicPr>
          <p:nvPr/>
        </p:nvPicPr>
        <p:blipFill>
          <a:blip r:embed="rId15">
            <a:extLst/>
          </a:blip>
          <a:stretch>
            <a:fillRect/>
          </a:stretch>
        </p:blipFill>
        <p:spPr>
          <a:xfrm>
            <a:off x="8778646" y="4164932"/>
            <a:ext cx="3788475" cy="1016001"/>
          </a:xfrm>
          <a:prstGeom prst="rect">
            <a:avLst/>
          </a:prstGeom>
          <a:ln w="3175">
            <a:miter lim="400000"/>
          </a:ln>
        </p:spPr>
      </p:pic>
      <p:pic>
        <p:nvPicPr>
          <p:cNvPr id="271" name="Image" descr="Image"/>
          <p:cNvPicPr>
            <a:picLocks noChangeAspect="1"/>
          </p:cNvPicPr>
          <p:nvPr/>
        </p:nvPicPr>
        <p:blipFill>
          <a:blip r:embed="rId16">
            <a:extLst/>
          </a:blip>
          <a:stretch>
            <a:fillRect/>
          </a:stretch>
        </p:blipFill>
        <p:spPr>
          <a:xfrm>
            <a:off x="9443924" y="7493848"/>
            <a:ext cx="3263901" cy="1130301"/>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51"/>
                                        </p:tgtEl>
                                        <p:attrNameLst>
                                          <p:attrName>style.visibility</p:attrName>
                                        </p:attrNameLst>
                                      </p:cBhvr>
                                      <p:to>
                                        <p:strVal val="visible"/>
                                      </p:to>
                                    </p:set>
                                    <p:anim calcmode="lin" valueType="num">
                                      <p:cBhvr>
                                        <p:cTn id="7" dur="200" fill="hold"/>
                                        <p:tgtEl>
                                          <p:spTgt spid="251"/>
                                        </p:tgtEl>
                                        <p:attrNameLst>
                                          <p:attrName>ppt_w</p:attrName>
                                        </p:attrNameLst>
                                      </p:cBhvr>
                                      <p:tavLst>
                                        <p:tav tm="0">
                                          <p:val>
                                            <p:fltVal val="0"/>
                                          </p:val>
                                        </p:tav>
                                        <p:tav tm="100000">
                                          <p:val>
                                            <p:strVal val="#ppt_w"/>
                                          </p:val>
                                        </p:tav>
                                      </p:tavLst>
                                    </p:anim>
                                    <p:anim calcmode="lin" valueType="num">
                                      <p:cBhvr>
                                        <p:cTn id="8" dur="200" fill="hold"/>
                                        <p:tgtEl>
                                          <p:spTgt spid="25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261"/>
                                        </p:tgtEl>
                                        <p:attrNameLst>
                                          <p:attrName>style.visibility</p:attrName>
                                        </p:attrNameLst>
                                      </p:cBhvr>
                                      <p:to>
                                        <p:strVal val="visible"/>
                                      </p:to>
                                    </p:set>
                                    <p:anim calcmode="lin" valueType="num">
                                      <p:cBhvr>
                                        <p:cTn id="13" dur="750" fill="hold"/>
                                        <p:tgtEl>
                                          <p:spTgt spid="261"/>
                                        </p:tgtEl>
                                        <p:attrNameLst>
                                          <p:attrName>ppt_w</p:attrName>
                                        </p:attrNameLst>
                                      </p:cBhvr>
                                      <p:tavLst>
                                        <p:tav tm="0">
                                          <p:val>
                                            <p:fltVal val="0"/>
                                          </p:val>
                                        </p:tav>
                                        <p:tav tm="100000">
                                          <p:val>
                                            <p:strVal val="#ppt_w"/>
                                          </p:val>
                                        </p:tav>
                                      </p:tavLst>
                                    </p:anim>
                                    <p:anim calcmode="lin" valueType="num">
                                      <p:cBhvr>
                                        <p:cTn id="14" dur="750" fill="hold"/>
                                        <p:tgtEl>
                                          <p:spTgt spid="26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267"/>
                                        </p:tgtEl>
                                        <p:attrNameLst>
                                          <p:attrName>style.visibility</p:attrName>
                                        </p:attrNameLst>
                                      </p:cBhvr>
                                      <p:to>
                                        <p:strVal val="visible"/>
                                      </p:to>
                                    </p:set>
                                    <p:anim calcmode="lin" valueType="num">
                                      <p:cBhvr>
                                        <p:cTn id="19" dur="750" fill="hold"/>
                                        <p:tgtEl>
                                          <p:spTgt spid="267"/>
                                        </p:tgtEl>
                                        <p:attrNameLst>
                                          <p:attrName>ppt_w</p:attrName>
                                        </p:attrNameLst>
                                      </p:cBhvr>
                                      <p:tavLst>
                                        <p:tav tm="0">
                                          <p:val>
                                            <p:fltVal val="0"/>
                                          </p:val>
                                        </p:tav>
                                        <p:tav tm="100000">
                                          <p:val>
                                            <p:strVal val="#ppt_w"/>
                                          </p:val>
                                        </p:tav>
                                      </p:tavLst>
                                    </p:anim>
                                    <p:anim calcmode="lin" valueType="num">
                                      <p:cBhvr>
                                        <p:cTn id="20" dur="750" fill="hold"/>
                                        <p:tgtEl>
                                          <p:spTgt spid="26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6" presetID="23" grpId="4" fill="hold">
                                  <p:stCondLst>
                                    <p:cond delay="0"/>
                                  </p:stCondLst>
                                  <p:iterate type="el" backwards="0">
                                    <p:tmAbs val="0"/>
                                  </p:iterate>
                                  <p:childTnLst>
                                    <p:set>
                                      <p:cBhvr>
                                        <p:cTn id="24" fill="hold"/>
                                        <p:tgtEl>
                                          <p:spTgt spid="262"/>
                                        </p:tgtEl>
                                        <p:attrNameLst>
                                          <p:attrName>style.visibility</p:attrName>
                                        </p:attrNameLst>
                                      </p:cBhvr>
                                      <p:to>
                                        <p:strVal val="visible"/>
                                      </p:to>
                                    </p:set>
                                    <p:anim calcmode="lin" valueType="num">
                                      <p:cBhvr>
                                        <p:cTn id="25" dur="750" fill="hold"/>
                                        <p:tgtEl>
                                          <p:spTgt spid="262"/>
                                        </p:tgtEl>
                                        <p:attrNameLst>
                                          <p:attrName>ppt_w</p:attrName>
                                        </p:attrNameLst>
                                      </p:cBhvr>
                                      <p:tavLst>
                                        <p:tav tm="0">
                                          <p:val>
                                            <p:fltVal val="0"/>
                                          </p:val>
                                        </p:tav>
                                        <p:tav tm="100000">
                                          <p:val>
                                            <p:strVal val="#ppt_w"/>
                                          </p:val>
                                        </p:tav>
                                      </p:tavLst>
                                    </p:anim>
                                    <p:anim calcmode="lin" valueType="num">
                                      <p:cBhvr>
                                        <p:cTn id="26" dur="750" fill="hold"/>
                                        <p:tgtEl>
                                          <p:spTgt spid="26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6" presetID="23" grpId="5" fill="hold">
                                  <p:stCondLst>
                                    <p:cond delay="0"/>
                                  </p:stCondLst>
                                  <p:iterate type="el" backwards="0">
                                    <p:tmAbs val="0"/>
                                  </p:iterate>
                                  <p:childTnLst>
                                    <p:set>
                                      <p:cBhvr>
                                        <p:cTn id="30" fill="hold"/>
                                        <p:tgtEl>
                                          <p:spTgt spid="263"/>
                                        </p:tgtEl>
                                        <p:attrNameLst>
                                          <p:attrName>style.visibility</p:attrName>
                                        </p:attrNameLst>
                                      </p:cBhvr>
                                      <p:to>
                                        <p:strVal val="visible"/>
                                      </p:to>
                                    </p:set>
                                    <p:anim calcmode="lin" valueType="num">
                                      <p:cBhvr>
                                        <p:cTn id="31" dur="750" fill="hold"/>
                                        <p:tgtEl>
                                          <p:spTgt spid="263"/>
                                        </p:tgtEl>
                                        <p:attrNameLst>
                                          <p:attrName>ppt_w</p:attrName>
                                        </p:attrNameLst>
                                      </p:cBhvr>
                                      <p:tavLst>
                                        <p:tav tm="0">
                                          <p:val>
                                            <p:fltVal val="0"/>
                                          </p:val>
                                        </p:tav>
                                        <p:tav tm="100000">
                                          <p:val>
                                            <p:strVal val="#ppt_w"/>
                                          </p:val>
                                        </p:tav>
                                      </p:tavLst>
                                    </p:anim>
                                    <p:anim calcmode="lin" valueType="num">
                                      <p:cBhvr>
                                        <p:cTn id="32" dur="750" fill="hold"/>
                                        <p:tgtEl>
                                          <p:spTgt spid="26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6" presetID="23" grpId="6" fill="hold">
                                  <p:stCondLst>
                                    <p:cond delay="0"/>
                                  </p:stCondLst>
                                  <p:iterate type="el" backwards="0">
                                    <p:tmAbs val="0"/>
                                  </p:iterate>
                                  <p:childTnLst>
                                    <p:set>
                                      <p:cBhvr>
                                        <p:cTn id="36" fill="hold"/>
                                        <p:tgtEl>
                                          <p:spTgt spid="264"/>
                                        </p:tgtEl>
                                        <p:attrNameLst>
                                          <p:attrName>style.visibility</p:attrName>
                                        </p:attrNameLst>
                                      </p:cBhvr>
                                      <p:to>
                                        <p:strVal val="visible"/>
                                      </p:to>
                                    </p:set>
                                    <p:anim calcmode="lin" valueType="num">
                                      <p:cBhvr>
                                        <p:cTn id="37" dur="750" fill="hold"/>
                                        <p:tgtEl>
                                          <p:spTgt spid="264"/>
                                        </p:tgtEl>
                                        <p:attrNameLst>
                                          <p:attrName>ppt_w</p:attrName>
                                        </p:attrNameLst>
                                      </p:cBhvr>
                                      <p:tavLst>
                                        <p:tav tm="0">
                                          <p:val>
                                            <p:fltVal val="0"/>
                                          </p:val>
                                        </p:tav>
                                        <p:tav tm="100000">
                                          <p:val>
                                            <p:strVal val="#ppt_w"/>
                                          </p:val>
                                        </p:tav>
                                      </p:tavLst>
                                    </p:anim>
                                    <p:anim calcmode="lin" valueType="num">
                                      <p:cBhvr>
                                        <p:cTn id="38" dur="750" fill="hold"/>
                                        <p:tgtEl>
                                          <p:spTgt spid="26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6" presetID="23" grpId="7" fill="hold">
                                  <p:stCondLst>
                                    <p:cond delay="0"/>
                                  </p:stCondLst>
                                  <p:iterate type="el" backwards="0">
                                    <p:tmAbs val="0"/>
                                  </p:iterate>
                                  <p:childTnLst>
                                    <p:set>
                                      <p:cBhvr>
                                        <p:cTn id="42" fill="hold"/>
                                        <p:tgtEl>
                                          <p:spTgt spid="269"/>
                                        </p:tgtEl>
                                        <p:attrNameLst>
                                          <p:attrName>style.visibility</p:attrName>
                                        </p:attrNameLst>
                                      </p:cBhvr>
                                      <p:to>
                                        <p:strVal val="visible"/>
                                      </p:to>
                                    </p:set>
                                    <p:anim calcmode="lin" valueType="num">
                                      <p:cBhvr>
                                        <p:cTn id="43" dur="750" fill="hold"/>
                                        <p:tgtEl>
                                          <p:spTgt spid="269"/>
                                        </p:tgtEl>
                                        <p:attrNameLst>
                                          <p:attrName>ppt_w</p:attrName>
                                        </p:attrNameLst>
                                      </p:cBhvr>
                                      <p:tavLst>
                                        <p:tav tm="0">
                                          <p:val>
                                            <p:fltVal val="0"/>
                                          </p:val>
                                        </p:tav>
                                        <p:tav tm="100000">
                                          <p:val>
                                            <p:strVal val="#ppt_w"/>
                                          </p:val>
                                        </p:tav>
                                      </p:tavLst>
                                    </p:anim>
                                    <p:anim calcmode="lin" valueType="num">
                                      <p:cBhvr>
                                        <p:cTn id="44" dur="750" fill="hold"/>
                                        <p:tgtEl>
                                          <p:spTgt spid="26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6" presetID="23" grpId="8" fill="hold">
                                  <p:stCondLst>
                                    <p:cond delay="0"/>
                                  </p:stCondLst>
                                  <p:iterate type="el" backwards="0">
                                    <p:tmAbs val="0"/>
                                  </p:iterate>
                                  <p:childTnLst>
                                    <p:set>
                                      <p:cBhvr>
                                        <p:cTn id="48" fill="hold"/>
                                        <p:tgtEl>
                                          <p:spTgt spid="270"/>
                                        </p:tgtEl>
                                        <p:attrNameLst>
                                          <p:attrName>style.visibility</p:attrName>
                                        </p:attrNameLst>
                                      </p:cBhvr>
                                      <p:to>
                                        <p:strVal val="visible"/>
                                      </p:to>
                                    </p:set>
                                    <p:anim calcmode="lin" valueType="num">
                                      <p:cBhvr>
                                        <p:cTn id="49" dur="750" fill="hold"/>
                                        <p:tgtEl>
                                          <p:spTgt spid="270"/>
                                        </p:tgtEl>
                                        <p:attrNameLst>
                                          <p:attrName>ppt_w</p:attrName>
                                        </p:attrNameLst>
                                      </p:cBhvr>
                                      <p:tavLst>
                                        <p:tav tm="0">
                                          <p:val>
                                            <p:fltVal val="0"/>
                                          </p:val>
                                        </p:tav>
                                        <p:tav tm="100000">
                                          <p:val>
                                            <p:strVal val="#ppt_w"/>
                                          </p:val>
                                        </p:tav>
                                      </p:tavLst>
                                    </p:anim>
                                    <p:anim calcmode="lin" valueType="num">
                                      <p:cBhvr>
                                        <p:cTn id="50" dur="750" fill="hold"/>
                                        <p:tgtEl>
                                          <p:spTgt spid="270"/>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16" presetID="23" grpId="9" fill="hold">
                                  <p:stCondLst>
                                    <p:cond delay="0"/>
                                  </p:stCondLst>
                                  <p:iterate type="el" backwards="0">
                                    <p:tmAbs val="0"/>
                                  </p:iterate>
                                  <p:childTnLst>
                                    <p:set>
                                      <p:cBhvr>
                                        <p:cTn id="54" fill="hold"/>
                                        <p:tgtEl>
                                          <p:spTgt spid="265"/>
                                        </p:tgtEl>
                                        <p:attrNameLst>
                                          <p:attrName>style.visibility</p:attrName>
                                        </p:attrNameLst>
                                      </p:cBhvr>
                                      <p:to>
                                        <p:strVal val="visible"/>
                                      </p:to>
                                    </p:set>
                                    <p:anim calcmode="lin" valueType="num">
                                      <p:cBhvr>
                                        <p:cTn id="55" dur="750" fill="hold"/>
                                        <p:tgtEl>
                                          <p:spTgt spid="265"/>
                                        </p:tgtEl>
                                        <p:attrNameLst>
                                          <p:attrName>ppt_w</p:attrName>
                                        </p:attrNameLst>
                                      </p:cBhvr>
                                      <p:tavLst>
                                        <p:tav tm="0">
                                          <p:val>
                                            <p:fltVal val="0"/>
                                          </p:val>
                                        </p:tav>
                                        <p:tav tm="100000">
                                          <p:val>
                                            <p:strVal val="#ppt_w"/>
                                          </p:val>
                                        </p:tav>
                                      </p:tavLst>
                                    </p:anim>
                                    <p:anim calcmode="lin" valueType="num">
                                      <p:cBhvr>
                                        <p:cTn id="56" dur="750" fill="hold"/>
                                        <p:tgtEl>
                                          <p:spTgt spid="26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16" presetID="23" grpId="10" fill="hold">
                                  <p:stCondLst>
                                    <p:cond delay="0"/>
                                  </p:stCondLst>
                                  <p:iterate type="el" backwards="0">
                                    <p:tmAbs val="0"/>
                                  </p:iterate>
                                  <p:childTnLst>
                                    <p:set>
                                      <p:cBhvr>
                                        <p:cTn id="60" fill="hold"/>
                                        <p:tgtEl>
                                          <p:spTgt spid="266"/>
                                        </p:tgtEl>
                                        <p:attrNameLst>
                                          <p:attrName>style.visibility</p:attrName>
                                        </p:attrNameLst>
                                      </p:cBhvr>
                                      <p:to>
                                        <p:strVal val="visible"/>
                                      </p:to>
                                    </p:set>
                                    <p:anim calcmode="lin" valueType="num">
                                      <p:cBhvr>
                                        <p:cTn id="61" dur="750" fill="hold"/>
                                        <p:tgtEl>
                                          <p:spTgt spid="266"/>
                                        </p:tgtEl>
                                        <p:attrNameLst>
                                          <p:attrName>ppt_w</p:attrName>
                                        </p:attrNameLst>
                                      </p:cBhvr>
                                      <p:tavLst>
                                        <p:tav tm="0">
                                          <p:val>
                                            <p:fltVal val="0"/>
                                          </p:val>
                                        </p:tav>
                                        <p:tav tm="100000">
                                          <p:val>
                                            <p:strVal val="#ppt_w"/>
                                          </p:val>
                                        </p:tav>
                                      </p:tavLst>
                                    </p:anim>
                                    <p:anim calcmode="lin" valueType="num">
                                      <p:cBhvr>
                                        <p:cTn id="62" dur="750" fill="hold"/>
                                        <p:tgtEl>
                                          <p:spTgt spid="266"/>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16" presetID="23" grpId="11" fill="hold">
                                  <p:stCondLst>
                                    <p:cond delay="0"/>
                                  </p:stCondLst>
                                  <p:iterate type="el" backwards="0">
                                    <p:tmAbs val="0"/>
                                  </p:iterate>
                                  <p:childTnLst>
                                    <p:set>
                                      <p:cBhvr>
                                        <p:cTn id="66" fill="hold"/>
                                        <p:tgtEl>
                                          <p:spTgt spid="271"/>
                                        </p:tgtEl>
                                        <p:attrNameLst>
                                          <p:attrName>style.visibility</p:attrName>
                                        </p:attrNameLst>
                                      </p:cBhvr>
                                      <p:to>
                                        <p:strVal val="visible"/>
                                      </p:to>
                                    </p:set>
                                    <p:anim calcmode="lin" valueType="num">
                                      <p:cBhvr>
                                        <p:cTn id="67" dur="750" fill="hold"/>
                                        <p:tgtEl>
                                          <p:spTgt spid="271"/>
                                        </p:tgtEl>
                                        <p:attrNameLst>
                                          <p:attrName>ppt_w</p:attrName>
                                        </p:attrNameLst>
                                      </p:cBhvr>
                                      <p:tavLst>
                                        <p:tav tm="0">
                                          <p:val>
                                            <p:fltVal val="0"/>
                                          </p:val>
                                        </p:tav>
                                        <p:tav tm="100000">
                                          <p:val>
                                            <p:strVal val="#ppt_w"/>
                                          </p:val>
                                        </p:tav>
                                      </p:tavLst>
                                    </p:anim>
                                    <p:anim calcmode="lin" valueType="num">
                                      <p:cBhvr>
                                        <p:cTn id="68" dur="750" fill="hold"/>
                                        <p:tgtEl>
                                          <p:spTgt spid="271"/>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32" presetID="23" grpId="12" fill="hold">
                                  <p:stCondLst>
                                    <p:cond delay="0"/>
                                  </p:stCondLst>
                                  <p:iterate type="el" backwards="0">
                                    <p:tmAbs val="0"/>
                                  </p:iterate>
                                  <p:childTnLst>
                                    <p:set>
                                      <p:cBhvr>
                                        <p:cTn id="72" fill="hold"/>
                                        <p:tgtEl>
                                          <p:spTgt spid="268"/>
                                        </p:tgtEl>
                                        <p:attrNameLst>
                                          <p:attrName>style.visibility</p:attrName>
                                        </p:attrNameLst>
                                      </p:cBhvr>
                                      <p:to>
                                        <p:strVal val="visible"/>
                                      </p:to>
                                    </p:set>
                                    <p:anim calcmode="lin" valueType="num">
                                      <p:cBhvr>
                                        <p:cTn id="73" dur="1000" fill="hold"/>
                                        <p:tgtEl>
                                          <p:spTgt spid="268"/>
                                        </p:tgtEl>
                                        <p:attrNameLst>
                                          <p:attrName>ppt_w</p:attrName>
                                        </p:attrNameLst>
                                      </p:cBhvr>
                                      <p:tavLst>
                                        <p:tav tm="0">
                                          <p:val>
                                            <p:strVal val="4*#ppt_w"/>
                                          </p:val>
                                        </p:tav>
                                        <p:tav tm="100000">
                                          <p:val>
                                            <p:strVal val="#ppt_w"/>
                                          </p:val>
                                        </p:tav>
                                      </p:tavLst>
                                    </p:anim>
                                    <p:anim calcmode="lin" valueType="num">
                                      <p:cBhvr>
                                        <p:cTn id="74" dur="1000" fill="hold"/>
                                        <p:tgtEl>
                                          <p:spTgt spid="26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 grpId="5"/>
      <p:bldP build="whole" bldLvl="1" animBg="1" rev="0" advAuto="0" spid="264" grpId="6"/>
      <p:bldP build="whole" bldLvl="1" animBg="1" rev="0" advAuto="0" spid="267" grpId="3"/>
      <p:bldP build="whole" bldLvl="1" animBg="1" rev="0" advAuto="0" spid="251" grpId="1"/>
      <p:bldP build="whole" bldLvl="1" animBg="1" rev="0" advAuto="0" spid="269" grpId="7"/>
      <p:bldP build="whole" bldLvl="1" animBg="1" rev="0" advAuto="0" spid="261" grpId="2"/>
      <p:bldP build="whole" bldLvl="1" animBg="1" rev="0" advAuto="0" spid="262" grpId="4"/>
      <p:bldP build="whole" bldLvl="1" animBg="1" rev="0" advAuto="0" spid="270" grpId="8"/>
      <p:bldP build="whole" bldLvl="1" animBg="1" rev="0" advAuto="0" spid="268" grpId="12"/>
      <p:bldP build="whole" bldLvl="1" animBg="1" rev="0" advAuto="0" spid="266" grpId="10"/>
      <p:bldP build="whole" bldLvl="1" animBg="1" rev="0" advAuto="0" spid="271" grpId="11"/>
      <p:bldP build="whole" bldLvl="1" animBg="1" rev="0" advAuto="0" spid="265" grpId="9"/>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A 6 feet tall man walks away from a 16 foot street light at a rate of 2 feet per second.  As he walks, the shadow lengthens.  When he is 8 feet from the streetlight, what is the rate at which the shadow is lengthening?"/>
          <p:cNvSpPr txBox="1"/>
          <p:nvPr/>
        </p:nvSpPr>
        <p:spPr>
          <a:xfrm>
            <a:off x="306185" y="197681"/>
            <a:ext cx="10883418" cy="211158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defTabSz="457200">
              <a:defRPr sz="3200">
                <a:solidFill>
                  <a:srgbClr val="000000"/>
                </a:solidFill>
                <a:latin typeface="Arial"/>
                <a:ea typeface="Arial"/>
                <a:cs typeface="Arial"/>
                <a:sym typeface="Arial"/>
              </a:defRPr>
            </a:lvl1pPr>
          </a:lstStyle>
          <a:p>
            <a:pPr/>
            <a:r>
              <a:t>A 6 feet tall man walks away from a 16 foot street light at a rate of 2 feet per second.  As he walks, the shadow lengthens.  When he is 8 feet from the streetlight, what is the rate at which the shadow is lengthening?</a:t>
            </a:r>
            <a:endParaRPr sz="1200">
              <a:latin typeface="Times Roman"/>
              <a:ea typeface="Times Roman"/>
              <a:cs typeface="Times Roman"/>
              <a:sym typeface="Times Roman"/>
            </a:endParaRPr>
          </a:p>
        </p:txBody>
      </p:sp>
      <p:pic>
        <p:nvPicPr>
          <p:cNvPr id="274" name="eyJidWNrZXQiOiJ0ZXN0cG9ydGFsLW5ldC1hc3NldHMiLCJrZXkiOiJ3MDRhdkdWQUlHbWxScG5fRjVkZWp3L2E3ZjQ0ZmVhMmFkYzQ0NjYxN2RkOWYxZGI1MzM4NjEzODFlN2I5N2VkZmIzMjc3MDZlZDEwMTcyZjQ3MjBmZWYiLCJlZGl0cyI6eyJyZXNpemUiOnsid2lkdGgiOjY5Miwid2l0aG91dEVubGFyZ2VtZW50Ijp0cnVlfX19.p" descr="eyJidWNrZXQiOiJ0ZXN0cG9ydGFsLW5ldC1hc3NldHMiLCJrZXkiOiJ3MDRhdkdWQUlHbWxScG5fRjVkZWp3L2E3ZjQ0ZmVhMmFkYzQ0NjYxN2RkOWYxZGI1MzM4NjEzODFlN2I5N2VkZmIzMjc3MDZlZDEwMTcyZjQ3MjBmZWYiLCJlZGl0cyI6eyJyZXNpemUiOnsid2lkdGgiOjY5Miwid2l0aG91dEVubGFyZ2VtZW50Ijp0cnVlfX19.png"/>
          <p:cNvPicPr>
            <a:picLocks noChangeAspect="1"/>
          </p:cNvPicPr>
          <p:nvPr/>
        </p:nvPicPr>
        <p:blipFill>
          <a:blip r:embed="rId2">
            <a:extLst/>
          </a:blip>
          <a:stretch>
            <a:fillRect/>
          </a:stretch>
        </p:blipFill>
        <p:spPr>
          <a:xfrm>
            <a:off x="396887" y="2176774"/>
            <a:ext cx="3180159" cy="2622237"/>
          </a:xfrm>
          <a:prstGeom prst="rect">
            <a:avLst/>
          </a:prstGeom>
          <a:ln w="3175">
            <a:miter lim="400000"/>
          </a:ln>
        </p:spPr>
      </p:pic>
      <p:sp>
        <p:nvSpPr>
          <p:cNvPr id="275" name="The length of the shadow is growing at a rate of 1.2 feet per second."/>
          <p:cNvSpPr txBox="1"/>
          <p:nvPr/>
        </p:nvSpPr>
        <p:spPr>
          <a:xfrm>
            <a:off x="6001316" y="8766869"/>
            <a:ext cx="6265301" cy="277098"/>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p>
            <a:pPr/>
            <a:r>
              <a:t>The length of the shadow is growing at a rate of 1.2 feet per second.</a:t>
            </a:r>
          </a:p>
        </p:txBody>
      </p:sp>
      <p:pic>
        <p:nvPicPr>
          <p:cNvPr id="276" name="Image" descr="Image"/>
          <p:cNvPicPr>
            <a:picLocks noChangeAspect="1"/>
          </p:cNvPicPr>
          <p:nvPr/>
        </p:nvPicPr>
        <p:blipFill>
          <a:blip r:embed="rId3">
            <a:extLst/>
          </a:blip>
          <a:stretch>
            <a:fillRect/>
          </a:stretch>
        </p:blipFill>
        <p:spPr>
          <a:xfrm>
            <a:off x="5074917" y="5001556"/>
            <a:ext cx="1612901" cy="977901"/>
          </a:xfrm>
          <a:prstGeom prst="rect">
            <a:avLst/>
          </a:prstGeom>
          <a:ln w="3175">
            <a:miter lim="400000"/>
          </a:ln>
        </p:spPr>
      </p:pic>
      <p:pic>
        <p:nvPicPr>
          <p:cNvPr id="277" name="Image" descr="Image"/>
          <p:cNvPicPr>
            <a:picLocks noChangeAspect="1"/>
          </p:cNvPicPr>
          <p:nvPr/>
        </p:nvPicPr>
        <p:blipFill>
          <a:blip r:embed="rId4">
            <a:extLst/>
          </a:blip>
          <a:stretch>
            <a:fillRect/>
          </a:stretch>
        </p:blipFill>
        <p:spPr>
          <a:xfrm>
            <a:off x="4941987" y="5988556"/>
            <a:ext cx="2120901" cy="647701"/>
          </a:xfrm>
          <a:prstGeom prst="rect">
            <a:avLst/>
          </a:prstGeom>
          <a:ln w="3175">
            <a:miter lim="400000"/>
          </a:ln>
        </p:spPr>
      </p:pic>
      <p:pic>
        <p:nvPicPr>
          <p:cNvPr id="278" name="Image" descr="Image"/>
          <p:cNvPicPr>
            <a:picLocks noChangeAspect="1"/>
          </p:cNvPicPr>
          <p:nvPr/>
        </p:nvPicPr>
        <p:blipFill>
          <a:blip r:embed="rId5">
            <a:extLst/>
          </a:blip>
          <a:stretch>
            <a:fillRect/>
          </a:stretch>
        </p:blipFill>
        <p:spPr>
          <a:xfrm>
            <a:off x="8708255" y="5166656"/>
            <a:ext cx="1435101" cy="647701"/>
          </a:xfrm>
          <a:prstGeom prst="rect">
            <a:avLst/>
          </a:prstGeom>
          <a:ln w="3175">
            <a:miter lim="400000"/>
          </a:ln>
        </p:spPr>
      </p:pic>
      <p:pic>
        <p:nvPicPr>
          <p:cNvPr id="279" name="Image" descr="Image"/>
          <p:cNvPicPr>
            <a:picLocks noChangeAspect="1"/>
          </p:cNvPicPr>
          <p:nvPr/>
        </p:nvPicPr>
        <p:blipFill>
          <a:blip r:embed="rId6">
            <a:extLst/>
          </a:blip>
          <a:stretch>
            <a:fillRect/>
          </a:stretch>
        </p:blipFill>
        <p:spPr>
          <a:xfrm>
            <a:off x="8453251" y="3947150"/>
            <a:ext cx="1816101" cy="1130301"/>
          </a:xfrm>
          <a:prstGeom prst="rect">
            <a:avLst/>
          </a:prstGeom>
          <a:ln w="3175">
            <a:miter lim="400000"/>
          </a:ln>
        </p:spPr>
      </p:pic>
      <p:pic>
        <p:nvPicPr>
          <p:cNvPr id="280" name="Image" descr="Image"/>
          <p:cNvPicPr>
            <a:picLocks noChangeAspect="1"/>
          </p:cNvPicPr>
          <p:nvPr/>
        </p:nvPicPr>
        <p:blipFill>
          <a:blip r:embed="rId7">
            <a:extLst/>
          </a:blip>
          <a:stretch>
            <a:fillRect/>
          </a:stretch>
        </p:blipFill>
        <p:spPr>
          <a:xfrm>
            <a:off x="8496530" y="5804406"/>
            <a:ext cx="1866901" cy="1016001"/>
          </a:xfrm>
          <a:prstGeom prst="rect">
            <a:avLst/>
          </a:prstGeom>
          <a:ln w="3175">
            <a:miter lim="400000"/>
          </a:ln>
        </p:spPr>
      </p:pic>
      <p:pic>
        <p:nvPicPr>
          <p:cNvPr id="281" name="Image" descr="Image"/>
          <p:cNvPicPr>
            <a:picLocks noChangeAspect="1"/>
          </p:cNvPicPr>
          <p:nvPr/>
        </p:nvPicPr>
        <p:blipFill>
          <a:blip r:embed="rId8">
            <a:extLst/>
          </a:blip>
          <a:stretch>
            <a:fillRect/>
          </a:stretch>
        </p:blipFill>
        <p:spPr>
          <a:xfrm>
            <a:off x="8513910" y="6666110"/>
            <a:ext cx="1854201" cy="1016001"/>
          </a:xfrm>
          <a:prstGeom prst="rect">
            <a:avLst/>
          </a:prstGeom>
          <a:ln w="3175">
            <a:miter lim="400000"/>
          </a:ln>
        </p:spPr>
      </p:pic>
      <p:pic>
        <p:nvPicPr>
          <p:cNvPr id="282" name="Image" descr="Image"/>
          <p:cNvPicPr>
            <a:picLocks noChangeAspect="1"/>
          </p:cNvPicPr>
          <p:nvPr/>
        </p:nvPicPr>
        <p:blipFill>
          <a:blip r:embed="rId9">
            <a:extLst/>
          </a:blip>
          <a:stretch>
            <a:fillRect/>
          </a:stretch>
        </p:blipFill>
        <p:spPr>
          <a:xfrm>
            <a:off x="8719697" y="7547362"/>
            <a:ext cx="2730501" cy="990601"/>
          </a:xfrm>
          <a:prstGeom prst="rect">
            <a:avLst/>
          </a:prstGeom>
          <a:ln w="3175">
            <a:miter lim="400000"/>
          </a:ln>
        </p:spPr>
      </p:pic>
      <p:sp>
        <p:nvSpPr>
          <p:cNvPr id="283" name="1: What are you given? (think of units)…"/>
          <p:cNvSpPr txBox="1"/>
          <p:nvPr/>
        </p:nvSpPr>
        <p:spPr>
          <a:xfrm>
            <a:off x="303757" y="7508881"/>
            <a:ext cx="4179637" cy="1930993"/>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marL="250443" indent="-250443" algn="l" defTabSz="1005679">
              <a:lnSpc>
                <a:spcPct val="90000"/>
              </a:lnSpc>
              <a:spcBef>
                <a:spcPts val="1800"/>
              </a:spcBef>
              <a:buSzPct val="123000"/>
              <a:buChar char="•"/>
              <a:defRPr sz="1333">
                <a:solidFill>
                  <a:srgbClr val="000000"/>
                </a:solidFill>
              </a:defRPr>
            </a:pPr>
            <a:r>
              <a:t>1: What are you given? (think of units)</a:t>
            </a:r>
          </a:p>
          <a:p>
            <a:pPr marL="250443" indent="-250443" algn="l" defTabSz="1005679">
              <a:lnSpc>
                <a:spcPct val="90000"/>
              </a:lnSpc>
              <a:spcBef>
                <a:spcPts val="1800"/>
              </a:spcBef>
              <a:buSzPct val="123000"/>
              <a:buChar char="•"/>
              <a:defRPr sz="1333">
                <a:solidFill>
                  <a:srgbClr val="000000"/>
                </a:solidFill>
              </a:defRPr>
            </a:pPr>
            <a:r>
              <a:t>2. What are you asked for? (think of units)</a:t>
            </a:r>
          </a:p>
          <a:p>
            <a:pPr marL="250443" indent="-250443" algn="l" defTabSz="1005679">
              <a:lnSpc>
                <a:spcPct val="90000"/>
              </a:lnSpc>
              <a:spcBef>
                <a:spcPts val="1800"/>
              </a:spcBef>
              <a:buSzPct val="123000"/>
              <a:buChar char="•"/>
              <a:defRPr sz="1333">
                <a:solidFill>
                  <a:srgbClr val="000000"/>
                </a:solidFill>
              </a:defRPr>
            </a:pPr>
            <a:r>
              <a:t>3: What equation(s) connect these?</a:t>
            </a:r>
          </a:p>
          <a:p>
            <a:pPr marL="250443" indent="-250443" algn="l" defTabSz="1005679">
              <a:lnSpc>
                <a:spcPct val="90000"/>
              </a:lnSpc>
              <a:spcBef>
                <a:spcPts val="1800"/>
              </a:spcBef>
              <a:buSzPct val="123000"/>
              <a:buChar char="•"/>
              <a:defRPr sz="1333">
                <a:solidFill>
                  <a:srgbClr val="000000"/>
                </a:solidFill>
              </a:defRPr>
            </a:pPr>
            <a:r>
              <a:t>4: Implicitly Differentiate  ( d/dt ) </a:t>
            </a:r>
          </a:p>
          <a:p>
            <a:pPr marL="250443" indent="-250443" algn="l" defTabSz="1005679">
              <a:lnSpc>
                <a:spcPct val="90000"/>
              </a:lnSpc>
              <a:spcBef>
                <a:spcPts val="1800"/>
              </a:spcBef>
              <a:buSzPct val="123000"/>
              <a:buChar char="•"/>
              <a:defRPr sz="1333">
                <a:solidFill>
                  <a:srgbClr val="000000"/>
                </a:solidFill>
              </a:defRPr>
            </a:pPr>
            <a:r>
              <a:t>5: Evaluate @ known value (think of units)</a:t>
            </a:r>
          </a:p>
        </p:txBody>
      </p:sp>
      <p:grpSp>
        <p:nvGrpSpPr>
          <p:cNvPr id="293" name="Group"/>
          <p:cNvGrpSpPr/>
          <p:nvPr/>
        </p:nvGrpSpPr>
        <p:grpSpPr>
          <a:xfrm>
            <a:off x="3481524" y="2031448"/>
            <a:ext cx="8839666" cy="3083365"/>
            <a:chOff x="0" y="0"/>
            <a:chExt cx="8839664" cy="3083363"/>
          </a:xfrm>
        </p:grpSpPr>
        <p:grpSp>
          <p:nvGrpSpPr>
            <p:cNvPr id="291" name="Group"/>
            <p:cNvGrpSpPr/>
            <p:nvPr/>
          </p:nvGrpSpPr>
          <p:grpSpPr>
            <a:xfrm>
              <a:off x="0" y="789324"/>
              <a:ext cx="3105458" cy="2294040"/>
              <a:chOff x="0" y="0"/>
              <a:chExt cx="3105457" cy="2294039"/>
            </a:xfrm>
          </p:grpSpPr>
          <p:grpSp>
            <p:nvGrpSpPr>
              <p:cNvPr id="286" name="Group"/>
              <p:cNvGrpSpPr/>
              <p:nvPr/>
            </p:nvGrpSpPr>
            <p:grpSpPr>
              <a:xfrm rot="16200000">
                <a:off x="899947" y="-397274"/>
                <a:ext cx="1808238" cy="2602785"/>
                <a:chOff x="0" y="0"/>
                <a:chExt cx="1808236" cy="2602783"/>
              </a:xfrm>
            </p:grpSpPr>
            <p:sp>
              <p:nvSpPr>
                <p:cNvPr id="284" name="Triangle"/>
                <p:cNvSpPr/>
                <p:nvPr/>
              </p:nvSpPr>
              <p:spPr>
                <a:xfrm>
                  <a:off x="0" y="0"/>
                  <a:ext cx="1808237" cy="26027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close/>
                    </a:path>
                  </a:pathLst>
                </a:custGeom>
                <a:noFill/>
                <a:ln w="38100" cap="flat">
                  <a:solidFill>
                    <a:srgbClr val="000000"/>
                  </a:solidFill>
                  <a:prstDash val="solid"/>
                  <a:miter lim="400000"/>
                </a:ln>
                <a:effectLst/>
              </p:spPr>
              <p:txBody>
                <a:bodyPr wrap="square" lIns="27093" tIns="27093" rIns="27093" bIns="27093" numCol="1" anchor="ctr">
                  <a:noAutofit/>
                </a:bodyPr>
                <a:lstStyle/>
                <a:p>
                  <a:pPr defTabSz="587022">
                    <a:defRPr sz="2200">
                      <a:solidFill>
                        <a:srgbClr val="FFFFFF"/>
                      </a:solidFill>
                      <a:latin typeface="Helvetica Neue Medium"/>
                      <a:ea typeface="Helvetica Neue Medium"/>
                      <a:cs typeface="Helvetica Neue Medium"/>
                      <a:sym typeface="Helvetica Neue Medium"/>
                    </a:defRPr>
                  </a:pPr>
                </a:p>
              </p:txBody>
            </p:sp>
            <p:sp>
              <p:nvSpPr>
                <p:cNvPr id="285" name="Line"/>
                <p:cNvSpPr/>
                <p:nvPr/>
              </p:nvSpPr>
              <p:spPr>
                <a:xfrm>
                  <a:off x="21259" y="890840"/>
                  <a:ext cx="1174904" cy="1"/>
                </a:xfrm>
                <a:prstGeom prst="line">
                  <a:avLst/>
                </a:prstGeom>
                <a:noFill/>
                <a:ln w="38100" cap="flat">
                  <a:solidFill>
                    <a:srgbClr val="000000"/>
                  </a:solidFill>
                  <a:prstDash val="solid"/>
                  <a:miter lim="400000"/>
                </a:ln>
                <a:effectLst/>
              </p:spPr>
              <p:txBody>
                <a:bodyPr wrap="square" lIns="27093" tIns="27093" rIns="27093" bIns="27093" numCol="1" anchor="ctr">
                  <a:noAutofit/>
                </a:bodyPr>
                <a:lstStyle/>
                <a:p>
                  <a:pPr/>
                </a:p>
              </p:txBody>
            </p:sp>
          </p:grpSp>
          <p:pic>
            <p:nvPicPr>
              <p:cNvPr id="287" name="Image" descr="Image"/>
              <p:cNvPicPr>
                <a:picLocks noChangeAspect="1"/>
              </p:cNvPicPr>
              <p:nvPr/>
            </p:nvPicPr>
            <p:blipFill>
              <a:blip r:embed="rId10">
                <a:extLst/>
              </a:blip>
              <a:stretch>
                <a:fillRect/>
              </a:stretch>
            </p:blipFill>
            <p:spPr>
              <a:xfrm>
                <a:off x="0" y="644443"/>
                <a:ext cx="533400" cy="584201"/>
              </a:xfrm>
              <a:prstGeom prst="rect">
                <a:avLst/>
              </a:prstGeom>
              <a:ln w="3175" cap="flat">
                <a:noFill/>
                <a:miter lim="400000"/>
              </a:ln>
              <a:effectLst/>
            </p:spPr>
          </p:pic>
          <p:pic>
            <p:nvPicPr>
              <p:cNvPr id="288" name="Image" descr="Image"/>
              <p:cNvPicPr>
                <a:picLocks noChangeAspect="1"/>
              </p:cNvPicPr>
              <p:nvPr/>
            </p:nvPicPr>
            <p:blipFill>
              <a:blip r:embed="rId11">
                <a:extLst/>
              </a:blip>
              <a:stretch>
                <a:fillRect/>
              </a:stretch>
            </p:blipFill>
            <p:spPr>
              <a:xfrm>
                <a:off x="1030870" y="932129"/>
                <a:ext cx="393701" cy="584201"/>
              </a:xfrm>
              <a:prstGeom prst="rect">
                <a:avLst/>
              </a:prstGeom>
              <a:ln w="3175" cap="flat">
                <a:noFill/>
                <a:miter lim="400000"/>
              </a:ln>
              <a:effectLst/>
            </p:spPr>
          </p:pic>
          <p:pic>
            <p:nvPicPr>
              <p:cNvPr id="289" name="Image" descr="Image"/>
              <p:cNvPicPr>
                <a:picLocks noChangeAspect="1"/>
              </p:cNvPicPr>
              <p:nvPr/>
            </p:nvPicPr>
            <p:blipFill>
              <a:blip r:embed="rId12">
                <a:extLst/>
              </a:blip>
              <a:stretch>
                <a:fillRect/>
              </a:stretch>
            </p:blipFill>
            <p:spPr>
              <a:xfrm>
                <a:off x="681467" y="1742741"/>
                <a:ext cx="419101" cy="520701"/>
              </a:xfrm>
              <a:prstGeom prst="rect">
                <a:avLst/>
              </a:prstGeom>
              <a:ln w="3175" cap="flat">
                <a:noFill/>
                <a:miter lim="400000"/>
              </a:ln>
              <a:effectLst/>
            </p:spPr>
          </p:pic>
          <p:pic>
            <p:nvPicPr>
              <p:cNvPr id="290" name="Image" descr="Image"/>
              <p:cNvPicPr>
                <a:picLocks noChangeAspect="1"/>
              </p:cNvPicPr>
              <p:nvPr/>
            </p:nvPicPr>
            <p:blipFill>
              <a:blip r:embed="rId13">
                <a:extLst/>
              </a:blip>
              <a:stretch>
                <a:fillRect/>
              </a:stretch>
            </p:blipFill>
            <p:spPr>
              <a:xfrm>
                <a:off x="1912991" y="1722539"/>
                <a:ext cx="406401" cy="571501"/>
              </a:xfrm>
              <a:prstGeom prst="rect">
                <a:avLst/>
              </a:prstGeom>
              <a:ln w="3175" cap="flat">
                <a:noFill/>
                <a:miter lim="400000"/>
              </a:ln>
              <a:effectLst/>
            </p:spPr>
          </p:pic>
        </p:grpSp>
        <p:pic>
          <p:nvPicPr>
            <p:cNvPr id="292" name="Image" descr="Image"/>
            <p:cNvPicPr>
              <a:picLocks noChangeAspect="1"/>
            </p:cNvPicPr>
            <p:nvPr/>
          </p:nvPicPr>
          <p:blipFill>
            <a:blip r:embed="rId14">
              <a:extLst/>
            </a:blip>
            <a:stretch>
              <a:fillRect/>
            </a:stretch>
          </p:blipFill>
          <p:spPr>
            <a:xfrm>
              <a:off x="5108453" y="0"/>
              <a:ext cx="3731212" cy="1656202"/>
            </a:xfrm>
            <a:prstGeom prst="rect">
              <a:avLst/>
            </a:prstGeom>
            <a:ln w="3175"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83"/>
                                        </p:tgtEl>
                                        <p:attrNameLst>
                                          <p:attrName>style.visibility</p:attrName>
                                        </p:attrNameLst>
                                      </p:cBhvr>
                                      <p:to>
                                        <p:strVal val="visible"/>
                                      </p:to>
                                    </p:set>
                                    <p:anim calcmode="lin" valueType="num">
                                      <p:cBhvr>
                                        <p:cTn id="7" dur="200" fill="hold"/>
                                        <p:tgtEl>
                                          <p:spTgt spid="283"/>
                                        </p:tgtEl>
                                        <p:attrNameLst>
                                          <p:attrName>ppt_w</p:attrName>
                                        </p:attrNameLst>
                                      </p:cBhvr>
                                      <p:tavLst>
                                        <p:tav tm="0">
                                          <p:val>
                                            <p:fltVal val="0"/>
                                          </p:val>
                                        </p:tav>
                                        <p:tav tm="100000">
                                          <p:val>
                                            <p:strVal val="#ppt_w"/>
                                          </p:val>
                                        </p:tav>
                                      </p:tavLst>
                                    </p:anim>
                                    <p:anim calcmode="lin" valueType="num">
                                      <p:cBhvr>
                                        <p:cTn id="8" dur="200" fill="hold"/>
                                        <p:tgtEl>
                                          <p:spTgt spid="28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293"/>
                                        </p:tgtEl>
                                        <p:attrNameLst>
                                          <p:attrName>style.visibility</p:attrName>
                                        </p:attrNameLst>
                                      </p:cBhvr>
                                      <p:to>
                                        <p:strVal val="visible"/>
                                      </p:to>
                                    </p:set>
                                    <p:anim calcmode="lin" valueType="num">
                                      <p:cBhvr>
                                        <p:cTn id="13" dur="750" fill="hold"/>
                                        <p:tgtEl>
                                          <p:spTgt spid="293"/>
                                        </p:tgtEl>
                                        <p:attrNameLst>
                                          <p:attrName>ppt_w</p:attrName>
                                        </p:attrNameLst>
                                      </p:cBhvr>
                                      <p:tavLst>
                                        <p:tav tm="0">
                                          <p:val>
                                            <p:fltVal val="0"/>
                                          </p:val>
                                        </p:tav>
                                        <p:tav tm="100000">
                                          <p:val>
                                            <p:strVal val="#ppt_w"/>
                                          </p:val>
                                        </p:tav>
                                      </p:tavLst>
                                    </p:anim>
                                    <p:anim calcmode="lin" valueType="num">
                                      <p:cBhvr>
                                        <p:cTn id="14" dur="750" fill="hold"/>
                                        <p:tgtEl>
                                          <p:spTgt spid="29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279"/>
                                        </p:tgtEl>
                                        <p:attrNameLst>
                                          <p:attrName>style.visibility</p:attrName>
                                        </p:attrNameLst>
                                      </p:cBhvr>
                                      <p:to>
                                        <p:strVal val="visible"/>
                                      </p:to>
                                    </p:set>
                                    <p:anim calcmode="lin" valueType="num">
                                      <p:cBhvr>
                                        <p:cTn id="19" dur="750" fill="hold"/>
                                        <p:tgtEl>
                                          <p:spTgt spid="279"/>
                                        </p:tgtEl>
                                        <p:attrNameLst>
                                          <p:attrName>ppt_w</p:attrName>
                                        </p:attrNameLst>
                                      </p:cBhvr>
                                      <p:tavLst>
                                        <p:tav tm="0">
                                          <p:val>
                                            <p:fltVal val="0"/>
                                          </p:val>
                                        </p:tav>
                                        <p:tav tm="100000">
                                          <p:val>
                                            <p:strVal val="#ppt_w"/>
                                          </p:val>
                                        </p:tav>
                                      </p:tavLst>
                                    </p:anim>
                                    <p:anim calcmode="lin" valueType="num">
                                      <p:cBhvr>
                                        <p:cTn id="20" dur="750" fill="hold"/>
                                        <p:tgtEl>
                                          <p:spTgt spid="27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6" presetID="23" grpId="4" fill="hold">
                                  <p:stCondLst>
                                    <p:cond delay="0"/>
                                  </p:stCondLst>
                                  <p:iterate type="el" backwards="0">
                                    <p:tmAbs val="0"/>
                                  </p:iterate>
                                  <p:childTnLst>
                                    <p:set>
                                      <p:cBhvr>
                                        <p:cTn id="24" fill="hold"/>
                                        <p:tgtEl>
                                          <p:spTgt spid="276"/>
                                        </p:tgtEl>
                                        <p:attrNameLst>
                                          <p:attrName>style.visibility</p:attrName>
                                        </p:attrNameLst>
                                      </p:cBhvr>
                                      <p:to>
                                        <p:strVal val="visible"/>
                                      </p:to>
                                    </p:set>
                                    <p:anim calcmode="lin" valueType="num">
                                      <p:cBhvr>
                                        <p:cTn id="25" dur="750" fill="hold"/>
                                        <p:tgtEl>
                                          <p:spTgt spid="276"/>
                                        </p:tgtEl>
                                        <p:attrNameLst>
                                          <p:attrName>ppt_w</p:attrName>
                                        </p:attrNameLst>
                                      </p:cBhvr>
                                      <p:tavLst>
                                        <p:tav tm="0">
                                          <p:val>
                                            <p:fltVal val="0"/>
                                          </p:val>
                                        </p:tav>
                                        <p:tav tm="100000">
                                          <p:val>
                                            <p:strVal val="#ppt_w"/>
                                          </p:val>
                                        </p:tav>
                                      </p:tavLst>
                                    </p:anim>
                                    <p:anim calcmode="lin" valueType="num">
                                      <p:cBhvr>
                                        <p:cTn id="26" dur="750" fill="hold"/>
                                        <p:tgtEl>
                                          <p:spTgt spid="27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6" presetID="23" grpId="5" fill="hold">
                                  <p:stCondLst>
                                    <p:cond delay="0"/>
                                  </p:stCondLst>
                                  <p:iterate type="el" backwards="0">
                                    <p:tmAbs val="0"/>
                                  </p:iterate>
                                  <p:childTnLst>
                                    <p:set>
                                      <p:cBhvr>
                                        <p:cTn id="30" fill="hold"/>
                                        <p:tgtEl>
                                          <p:spTgt spid="277"/>
                                        </p:tgtEl>
                                        <p:attrNameLst>
                                          <p:attrName>style.visibility</p:attrName>
                                        </p:attrNameLst>
                                      </p:cBhvr>
                                      <p:to>
                                        <p:strVal val="visible"/>
                                      </p:to>
                                    </p:set>
                                    <p:anim calcmode="lin" valueType="num">
                                      <p:cBhvr>
                                        <p:cTn id="31" dur="750" fill="hold"/>
                                        <p:tgtEl>
                                          <p:spTgt spid="277"/>
                                        </p:tgtEl>
                                        <p:attrNameLst>
                                          <p:attrName>ppt_w</p:attrName>
                                        </p:attrNameLst>
                                      </p:cBhvr>
                                      <p:tavLst>
                                        <p:tav tm="0">
                                          <p:val>
                                            <p:fltVal val="0"/>
                                          </p:val>
                                        </p:tav>
                                        <p:tav tm="100000">
                                          <p:val>
                                            <p:strVal val="#ppt_w"/>
                                          </p:val>
                                        </p:tav>
                                      </p:tavLst>
                                    </p:anim>
                                    <p:anim calcmode="lin" valueType="num">
                                      <p:cBhvr>
                                        <p:cTn id="32" dur="750" fill="hold"/>
                                        <p:tgtEl>
                                          <p:spTgt spid="27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6" presetID="23" grpId="6" fill="hold">
                                  <p:stCondLst>
                                    <p:cond delay="0"/>
                                  </p:stCondLst>
                                  <p:iterate type="el" backwards="0">
                                    <p:tmAbs val="0"/>
                                  </p:iterate>
                                  <p:childTnLst>
                                    <p:set>
                                      <p:cBhvr>
                                        <p:cTn id="36" fill="hold"/>
                                        <p:tgtEl>
                                          <p:spTgt spid="278"/>
                                        </p:tgtEl>
                                        <p:attrNameLst>
                                          <p:attrName>style.visibility</p:attrName>
                                        </p:attrNameLst>
                                      </p:cBhvr>
                                      <p:to>
                                        <p:strVal val="visible"/>
                                      </p:to>
                                    </p:set>
                                    <p:anim calcmode="lin" valueType="num">
                                      <p:cBhvr>
                                        <p:cTn id="37" dur="750" fill="hold"/>
                                        <p:tgtEl>
                                          <p:spTgt spid="278"/>
                                        </p:tgtEl>
                                        <p:attrNameLst>
                                          <p:attrName>ppt_w</p:attrName>
                                        </p:attrNameLst>
                                      </p:cBhvr>
                                      <p:tavLst>
                                        <p:tav tm="0">
                                          <p:val>
                                            <p:fltVal val="0"/>
                                          </p:val>
                                        </p:tav>
                                        <p:tav tm="100000">
                                          <p:val>
                                            <p:strVal val="#ppt_w"/>
                                          </p:val>
                                        </p:tav>
                                      </p:tavLst>
                                    </p:anim>
                                    <p:anim calcmode="lin" valueType="num">
                                      <p:cBhvr>
                                        <p:cTn id="38" dur="750" fill="hold"/>
                                        <p:tgtEl>
                                          <p:spTgt spid="27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6" presetID="23" grpId="7" fill="hold">
                                  <p:stCondLst>
                                    <p:cond delay="0"/>
                                  </p:stCondLst>
                                  <p:iterate type="el" backwards="0">
                                    <p:tmAbs val="0"/>
                                  </p:iterate>
                                  <p:childTnLst>
                                    <p:set>
                                      <p:cBhvr>
                                        <p:cTn id="42" fill="hold"/>
                                        <p:tgtEl>
                                          <p:spTgt spid="280"/>
                                        </p:tgtEl>
                                        <p:attrNameLst>
                                          <p:attrName>style.visibility</p:attrName>
                                        </p:attrNameLst>
                                      </p:cBhvr>
                                      <p:to>
                                        <p:strVal val="visible"/>
                                      </p:to>
                                    </p:set>
                                    <p:anim calcmode="lin" valueType="num">
                                      <p:cBhvr>
                                        <p:cTn id="43" dur="750" fill="hold"/>
                                        <p:tgtEl>
                                          <p:spTgt spid="280"/>
                                        </p:tgtEl>
                                        <p:attrNameLst>
                                          <p:attrName>ppt_w</p:attrName>
                                        </p:attrNameLst>
                                      </p:cBhvr>
                                      <p:tavLst>
                                        <p:tav tm="0">
                                          <p:val>
                                            <p:fltVal val="0"/>
                                          </p:val>
                                        </p:tav>
                                        <p:tav tm="100000">
                                          <p:val>
                                            <p:strVal val="#ppt_w"/>
                                          </p:val>
                                        </p:tav>
                                      </p:tavLst>
                                    </p:anim>
                                    <p:anim calcmode="lin" valueType="num">
                                      <p:cBhvr>
                                        <p:cTn id="44" dur="750" fill="hold"/>
                                        <p:tgtEl>
                                          <p:spTgt spid="280"/>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6" presetID="23" grpId="8" fill="hold">
                                  <p:stCondLst>
                                    <p:cond delay="0"/>
                                  </p:stCondLst>
                                  <p:iterate type="el" backwards="0">
                                    <p:tmAbs val="0"/>
                                  </p:iterate>
                                  <p:childTnLst>
                                    <p:set>
                                      <p:cBhvr>
                                        <p:cTn id="48" fill="hold"/>
                                        <p:tgtEl>
                                          <p:spTgt spid="281"/>
                                        </p:tgtEl>
                                        <p:attrNameLst>
                                          <p:attrName>style.visibility</p:attrName>
                                        </p:attrNameLst>
                                      </p:cBhvr>
                                      <p:to>
                                        <p:strVal val="visible"/>
                                      </p:to>
                                    </p:set>
                                    <p:anim calcmode="lin" valueType="num">
                                      <p:cBhvr>
                                        <p:cTn id="49" dur="750" fill="hold"/>
                                        <p:tgtEl>
                                          <p:spTgt spid="281"/>
                                        </p:tgtEl>
                                        <p:attrNameLst>
                                          <p:attrName>ppt_w</p:attrName>
                                        </p:attrNameLst>
                                      </p:cBhvr>
                                      <p:tavLst>
                                        <p:tav tm="0">
                                          <p:val>
                                            <p:fltVal val="0"/>
                                          </p:val>
                                        </p:tav>
                                        <p:tav tm="100000">
                                          <p:val>
                                            <p:strVal val="#ppt_w"/>
                                          </p:val>
                                        </p:tav>
                                      </p:tavLst>
                                    </p:anim>
                                    <p:anim calcmode="lin" valueType="num">
                                      <p:cBhvr>
                                        <p:cTn id="50" dur="750" fill="hold"/>
                                        <p:tgtEl>
                                          <p:spTgt spid="281"/>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16" presetID="23" grpId="9" fill="hold">
                                  <p:stCondLst>
                                    <p:cond delay="0"/>
                                  </p:stCondLst>
                                  <p:iterate type="el" backwards="0">
                                    <p:tmAbs val="0"/>
                                  </p:iterate>
                                  <p:childTnLst>
                                    <p:set>
                                      <p:cBhvr>
                                        <p:cTn id="54" fill="hold"/>
                                        <p:tgtEl>
                                          <p:spTgt spid="282"/>
                                        </p:tgtEl>
                                        <p:attrNameLst>
                                          <p:attrName>style.visibility</p:attrName>
                                        </p:attrNameLst>
                                      </p:cBhvr>
                                      <p:to>
                                        <p:strVal val="visible"/>
                                      </p:to>
                                    </p:set>
                                    <p:anim calcmode="lin" valueType="num">
                                      <p:cBhvr>
                                        <p:cTn id="55" dur="750" fill="hold"/>
                                        <p:tgtEl>
                                          <p:spTgt spid="282"/>
                                        </p:tgtEl>
                                        <p:attrNameLst>
                                          <p:attrName>ppt_w</p:attrName>
                                        </p:attrNameLst>
                                      </p:cBhvr>
                                      <p:tavLst>
                                        <p:tav tm="0">
                                          <p:val>
                                            <p:fltVal val="0"/>
                                          </p:val>
                                        </p:tav>
                                        <p:tav tm="100000">
                                          <p:val>
                                            <p:strVal val="#ppt_w"/>
                                          </p:val>
                                        </p:tav>
                                      </p:tavLst>
                                    </p:anim>
                                    <p:anim calcmode="lin" valueType="num">
                                      <p:cBhvr>
                                        <p:cTn id="56" dur="750" fill="hold"/>
                                        <p:tgtEl>
                                          <p:spTgt spid="282"/>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32" presetID="23" grpId="10" fill="hold">
                                  <p:stCondLst>
                                    <p:cond delay="0"/>
                                  </p:stCondLst>
                                  <p:iterate type="el" backwards="0">
                                    <p:tmAbs val="0"/>
                                  </p:iterate>
                                  <p:childTnLst>
                                    <p:set>
                                      <p:cBhvr>
                                        <p:cTn id="60" fill="hold"/>
                                        <p:tgtEl>
                                          <p:spTgt spid="275"/>
                                        </p:tgtEl>
                                        <p:attrNameLst>
                                          <p:attrName>style.visibility</p:attrName>
                                        </p:attrNameLst>
                                      </p:cBhvr>
                                      <p:to>
                                        <p:strVal val="visible"/>
                                      </p:to>
                                    </p:set>
                                    <p:anim calcmode="lin" valueType="num">
                                      <p:cBhvr>
                                        <p:cTn id="61" dur="1000" fill="hold"/>
                                        <p:tgtEl>
                                          <p:spTgt spid="275"/>
                                        </p:tgtEl>
                                        <p:attrNameLst>
                                          <p:attrName>ppt_w</p:attrName>
                                        </p:attrNameLst>
                                      </p:cBhvr>
                                      <p:tavLst>
                                        <p:tav tm="0">
                                          <p:val>
                                            <p:strVal val="4*#ppt_w"/>
                                          </p:val>
                                        </p:tav>
                                        <p:tav tm="100000">
                                          <p:val>
                                            <p:strVal val="#ppt_w"/>
                                          </p:val>
                                        </p:tav>
                                      </p:tavLst>
                                    </p:anim>
                                    <p:anim calcmode="lin" valueType="num">
                                      <p:cBhvr>
                                        <p:cTn id="62" dur="1000" fill="hold"/>
                                        <p:tgtEl>
                                          <p:spTgt spid="27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2" grpId="9"/>
      <p:bldP build="whole" bldLvl="1" animBg="1" rev="0" advAuto="0" spid="280" grpId="7"/>
      <p:bldP build="whole" bldLvl="1" animBg="1" rev="0" advAuto="0" spid="279" grpId="3"/>
      <p:bldP build="whole" bldLvl="1" animBg="1" rev="0" advAuto="0" spid="277" grpId="5"/>
      <p:bldP build="whole" bldLvl="1" animBg="1" rev="0" advAuto="0" spid="281" grpId="8"/>
      <p:bldP build="whole" bldLvl="1" animBg="1" rev="0" advAuto="0" spid="283" grpId="1"/>
      <p:bldP build="whole" bldLvl="1" animBg="1" rev="0" advAuto="0" spid="276" grpId="4"/>
      <p:bldP build="whole" bldLvl="1" animBg="1" rev="0" advAuto="0" spid="278" grpId="6"/>
      <p:bldP build="whole" bldLvl="1" animBg="1" rev="0" advAuto="0" spid="293" grpId="2"/>
      <p:bldP build="whole" bldLvl="1" animBg="1" rev="0" advAuto="0" spid="275" grpId="10"/>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Screen Shot 2021-10-14 at 8.50.34 AM.png" descr="Screen Shot 2021-10-14 at 8.50.34 AM.png"/>
          <p:cNvPicPr>
            <a:picLocks noChangeAspect="1"/>
          </p:cNvPicPr>
          <p:nvPr/>
        </p:nvPicPr>
        <p:blipFill>
          <a:blip r:embed="rId2">
            <a:extLst/>
          </a:blip>
          <a:stretch>
            <a:fillRect/>
          </a:stretch>
        </p:blipFill>
        <p:spPr>
          <a:xfrm>
            <a:off x="1365250" y="1893553"/>
            <a:ext cx="10274300" cy="4914901"/>
          </a:xfrm>
          <a:prstGeom prst="rect">
            <a:avLst/>
          </a:prstGeom>
          <a:ln w="3175">
            <a:miter lim="400000"/>
          </a:ln>
        </p:spPr>
      </p:pic>
      <p:sp>
        <p:nvSpPr>
          <p:cNvPr id="156" name="The textbook's 4 Guidelines......"/>
          <p:cNvSpPr txBox="1"/>
          <p:nvPr/>
        </p:nvSpPr>
        <p:spPr>
          <a:xfrm>
            <a:off x="3936805" y="910457"/>
            <a:ext cx="5131190" cy="451009"/>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p>
            <a:pPr/>
            <a:r>
              <a:rPr b="1" sz="2600"/>
              <a:t>The textbook's 4 Guidelines...... </a:t>
            </a:r>
            <a:r>
              <a:t> </a:t>
            </a:r>
          </a:p>
        </p:txBody>
      </p:sp>
      <p:sp>
        <p:nvSpPr>
          <p:cNvPr id="157" name="but word problems need some translation into…"/>
          <p:cNvSpPr txBox="1"/>
          <p:nvPr/>
        </p:nvSpPr>
        <p:spPr>
          <a:xfrm>
            <a:off x="2504429" y="7137341"/>
            <a:ext cx="7421433" cy="857410"/>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p>
            <a:pPr/>
            <a:r>
              <a:rPr b="1" sz="2600"/>
              <a:t>but word problems need some translation into </a:t>
            </a:r>
            <a:endParaRPr b="1" sz="2600"/>
          </a:p>
          <a:p>
            <a:pPr/>
            <a:r>
              <a:rPr b="1" sz="2600"/>
              <a:t>our "math-y" way of solving for unknowns....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Screen Shot 2021-10-14 at 8.52.29 AM.png" descr="Screen Shot 2021-10-14 at 8.52.29 AM.png"/>
          <p:cNvPicPr>
            <a:picLocks noChangeAspect="1"/>
          </p:cNvPicPr>
          <p:nvPr/>
        </p:nvPicPr>
        <p:blipFill>
          <a:blip r:embed="rId2">
            <a:extLst/>
          </a:blip>
          <a:stretch>
            <a:fillRect/>
          </a:stretch>
        </p:blipFill>
        <p:spPr>
          <a:xfrm>
            <a:off x="305263" y="183184"/>
            <a:ext cx="12394274" cy="8368784"/>
          </a:xfrm>
          <a:prstGeom prst="rect">
            <a:avLst/>
          </a:prstGeom>
          <a:ln w="3175">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5 Steps to Related Rates:"/>
          <p:cNvSpPr txBox="1"/>
          <p:nvPr>
            <p:ph type="title"/>
          </p:nvPr>
        </p:nvSpPr>
        <p:spPr>
          <a:prstGeom prst="rect">
            <a:avLst/>
          </a:prstGeom>
        </p:spPr>
        <p:txBody>
          <a:bodyPr/>
          <a:lstStyle>
            <a:lvl1pPr defTabSz="1369804">
              <a:defRPr spc="-94" sz="4740"/>
            </a:lvl1pPr>
          </a:lstStyle>
          <a:p>
            <a:pPr/>
            <a:r>
              <a:t>5 Steps to Related Rates:</a:t>
            </a:r>
          </a:p>
        </p:txBody>
      </p:sp>
      <p:sp>
        <p:nvSpPr>
          <p:cNvPr id="162" name="1: What are you given? (think of units)…"/>
          <p:cNvSpPr txBox="1"/>
          <p:nvPr>
            <p:ph type="body" sz="half" idx="1"/>
          </p:nvPr>
        </p:nvSpPr>
        <p:spPr>
          <a:xfrm>
            <a:off x="1250096" y="3078120"/>
            <a:ext cx="6085614" cy="5242546"/>
          </a:xfrm>
          <a:prstGeom prst="rect">
            <a:avLst/>
          </a:prstGeom>
        </p:spPr>
        <p:txBody>
          <a:bodyPr/>
          <a:lstStyle/>
          <a:p>
            <a:pPr>
              <a:defRPr sz="2300"/>
            </a:pPr>
            <a:r>
              <a:t>1: What are you given? (think of units)</a:t>
            </a:r>
          </a:p>
          <a:p>
            <a:pPr>
              <a:defRPr sz="2300"/>
            </a:pPr>
            <a:r>
              <a:t>2. What are you asked for? (think of units)</a:t>
            </a:r>
          </a:p>
          <a:p>
            <a:pPr>
              <a:defRPr sz="2300"/>
            </a:pPr>
            <a:r>
              <a:t>3: What equation(s) connect these?</a:t>
            </a:r>
          </a:p>
          <a:p>
            <a:pPr>
              <a:defRPr sz="2300"/>
            </a:pPr>
            <a:r>
              <a:t>4: Implicitly Differentiate  ( d/dt ) </a:t>
            </a:r>
          </a:p>
          <a:p>
            <a:pPr>
              <a:defRPr sz="2300"/>
            </a:pPr>
            <a:r>
              <a:t>5: Evaluate @ known value (think of units)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62">
                                            <p:bg/>
                                          </p:spTgt>
                                        </p:tgtEl>
                                        <p:attrNameLst>
                                          <p:attrName>style.visibility</p:attrName>
                                        </p:attrNameLst>
                                      </p:cBhvr>
                                      <p:to>
                                        <p:strVal val="visible"/>
                                      </p:to>
                                    </p:set>
                                    <p:anim calcmode="lin" valueType="num">
                                      <p:cBhvr>
                                        <p:cTn id="7" dur="200" fill="hold"/>
                                        <p:tgtEl>
                                          <p:spTgt spid="162">
                                            <p:bg/>
                                          </p:spTgt>
                                        </p:tgtEl>
                                        <p:attrNameLst>
                                          <p:attrName>ppt_w</p:attrName>
                                        </p:attrNameLst>
                                      </p:cBhvr>
                                      <p:tavLst>
                                        <p:tav tm="0">
                                          <p:val>
                                            <p:fltVal val="0"/>
                                          </p:val>
                                        </p:tav>
                                        <p:tav tm="100000">
                                          <p:val>
                                            <p:strVal val="#ppt_w"/>
                                          </p:val>
                                        </p:tav>
                                      </p:tavLst>
                                    </p:anim>
                                    <p:anim calcmode="lin" valueType="num">
                                      <p:cBhvr>
                                        <p:cTn id="8" dur="200" fill="hold"/>
                                        <p:tgtEl>
                                          <p:spTgt spid="162">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62">
                                            <p:txEl>
                                              <p:pRg st="0" end="0"/>
                                            </p:txEl>
                                          </p:spTgt>
                                        </p:tgtEl>
                                        <p:attrNameLst>
                                          <p:attrName>style.visibility</p:attrName>
                                        </p:attrNameLst>
                                      </p:cBhvr>
                                      <p:to>
                                        <p:strVal val="visible"/>
                                      </p:to>
                                    </p:set>
                                    <p:anim calcmode="lin" valueType="num">
                                      <p:cBhvr>
                                        <p:cTn id="11" dur="200" fill="hold"/>
                                        <p:tgtEl>
                                          <p:spTgt spid="162">
                                            <p:txEl>
                                              <p:pRg st="0" end="0"/>
                                            </p:txEl>
                                          </p:spTgt>
                                        </p:tgtEl>
                                        <p:attrNameLst>
                                          <p:attrName>ppt_w</p:attrName>
                                        </p:attrNameLst>
                                      </p:cBhvr>
                                      <p:tavLst>
                                        <p:tav tm="0">
                                          <p:val>
                                            <p:fltVal val="0"/>
                                          </p:val>
                                        </p:tav>
                                        <p:tav tm="100000">
                                          <p:val>
                                            <p:strVal val="#ppt_w"/>
                                          </p:val>
                                        </p:tav>
                                      </p:tavLst>
                                    </p:anim>
                                    <p:anim calcmode="lin" valueType="num">
                                      <p:cBhvr>
                                        <p:cTn id="12" dur="200" fill="hold"/>
                                        <p:tgtEl>
                                          <p:spTgt spid="16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162">
                                            <p:txEl>
                                              <p:pRg st="1" end="1"/>
                                            </p:txEl>
                                          </p:spTgt>
                                        </p:tgtEl>
                                        <p:attrNameLst>
                                          <p:attrName>style.visibility</p:attrName>
                                        </p:attrNameLst>
                                      </p:cBhvr>
                                      <p:to>
                                        <p:strVal val="visible"/>
                                      </p:to>
                                    </p:set>
                                    <p:anim calcmode="lin" valueType="num">
                                      <p:cBhvr>
                                        <p:cTn id="17" dur="200" fill="hold"/>
                                        <p:tgtEl>
                                          <p:spTgt spid="162">
                                            <p:txEl>
                                              <p:pRg st="1" end="1"/>
                                            </p:txEl>
                                          </p:spTgt>
                                        </p:tgtEl>
                                        <p:attrNameLst>
                                          <p:attrName>ppt_w</p:attrName>
                                        </p:attrNameLst>
                                      </p:cBhvr>
                                      <p:tavLst>
                                        <p:tav tm="0">
                                          <p:val>
                                            <p:fltVal val="0"/>
                                          </p:val>
                                        </p:tav>
                                        <p:tav tm="100000">
                                          <p:val>
                                            <p:strVal val="#ppt_w"/>
                                          </p:val>
                                        </p:tav>
                                      </p:tavLst>
                                    </p:anim>
                                    <p:anim calcmode="lin" valueType="num">
                                      <p:cBhvr>
                                        <p:cTn id="18" dur="200" fill="hold"/>
                                        <p:tgtEl>
                                          <p:spTgt spid="16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162">
                                            <p:txEl>
                                              <p:pRg st="2" end="2"/>
                                            </p:txEl>
                                          </p:spTgt>
                                        </p:tgtEl>
                                        <p:attrNameLst>
                                          <p:attrName>style.visibility</p:attrName>
                                        </p:attrNameLst>
                                      </p:cBhvr>
                                      <p:to>
                                        <p:strVal val="visible"/>
                                      </p:to>
                                    </p:set>
                                    <p:anim calcmode="lin" valueType="num">
                                      <p:cBhvr>
                                        <p:cTn id="23" dur="200" fill="hold"/>
                                        <p:tgtEl>
                                          <p:spTgt spid="162">
                                            <p:txEl>
                                              <p:pRg st="2" end="2"/>
                                            </p:txEl>
                                          </p:spTgt>
                                        </p:tgtEl>
                                        <p:attrNameLst>
                                          <p:attrName>ppt_w</p:attrName>
                                        </p:attrNameLst>
                                      </p:cBhvr>
                                      <p:tavLst>
                                        <p:tav tm="0">
                                          <p:val>
                                            <p:fltVal val="0"/>
                                          </p:val>
                                        </p:tav>
                                        <p:tav tm="100000">
                                          <p:val>
                                            <p:strVal val="#ppt_w"/>
                                          </p:val>
                                        </p:tav>
                                      </p:tavLst>
                                    </p:anim>
                                    <p:anim calcmode="lin" valueType="num">
                                      <p:cBhvr>
                                        <p:cTn id="24" dur="200" fill="hold"/>
                                        <p:tgtEl>
                                          <p:spTgt spid="16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1" fill="hold">
                                  <p:stCondLst>
                                    <p:cond delay="0"/>
                                  </p:stCondLst>
                                  <p:iterate type="el" backwards="0">
                                    <p:tmAbs val="0"/>
                                  </p:iterate>
                                  <p:childTnLst>
                                    <p:set>
                                      <p:cBhvr>
                                        <p:cTn id="28" fill="hold"/>
                                        <p:tgtEl>
                                          <p:spTgt spid="162">
                                            <p:txEl>
                                              <p:pRg st="3" end="3"/>
                                            </p:txEl>
                                          </p:spTgt>
                                        </p:tgtEl>
                                        <p:attrNameLst>
                                          <p:attrName>style.visibility</p:attrName>
                                        </p:attrNameLst>
                                      </p:cBhvr>
                                      <p:to>
                                        <p:strVal val="visible"/>
                                      </p:to>
                                    </p:set>
                                    <p:anim calcmode="lin" valueType="num">
                                      <p:cBhvr>
                                        <p:cTn id="29" dur="200" fill="hold"/>
                                        <p:tgtEl>
                                          <p:spTgt spid="162">
                                            <p:txEl>
                                              <p:pRg st="3" end="3"/>
                                            </p:txEl>
                                          </p:spTgt>
                                        </p:tgtEl>
                                        <p:attrNameLst>
                                          <p:attrName>ppt_w</p:attrName>
                                        </p:attrNameLst>
                                      </p:cBhvr>
                                      <p:tavLst>
                                        <p:tav tm="0">
                                          <p:val>
                                            <p:fltVal val="0"/>
                                          </p:val>
                                        </p:tav>
                                        <p:tav tm="100000">
                                          <p:val>
                                            <p:strVal val="#ppt_w"/>
                                          </p:val>
                                        </p:tav>
                                      </p:tavLst>
                                    </p:anim>
                                    <p:anim calcmode="lin" valueType="num">
                                      <p:cBhvr>
                                        <p:cTn id="30" dur="200" fill="hold"/>
                                        <p:tgtEl>
                                          <p:spTgt spid="16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6" presetID="23" grpId="1" fill="hold">
                                  <p:stCondLst>
                                    <p:cond delay="0"/>
                                  </p:stCondLst>
                                  <p:iterate type="el" backwards="0">
                                    <p:tmAbs val="0"/>
                                  </p:iterate>
                                  <p:childTnLst>
                                    <p:set>
                                      <p:cBhvr>
                                        <p:cTn id="34" fill="hold"/>
                                        <p:tgtEl>
                                          <p:spTgt spid="162">
                                            <p:txEl>
                                              <p:pRg st="4" end="4"/>
                                            </p:txEl>
                                          </p:spTgt>
                                        </p:tgtEl>
                                        <p:attrNameLst>
                                          <p:attrName>style.visibility</p:attrName>
                                        </p:attrNameLst>
                                      </p:cBhvr>
                                      <p:to>
                                        <p:strVal val="visible"/>
                                      </p:to>
                                    </p:set>
                                    <p:anim calcmode="lin" valueType="num">
                                      <p:cBhvr>
                                        <p:cTn id="35" dur="200" fill="hold"/>
                                        <p:tgtEl>
                                          <p:spTgt spid="162">
                                            <p:txEl>
                                              <p:pRg st="4" end="4"/>
                                            </p:txEl>
                                          </p:spTgt>
                                        </p:tgtEl>
                                        <p:attrNameLst>
                                          <p:attrName>ppt_w</p:attrName>
                                        </p:attrNameLst>
                                      </p:cBhvr>
                                      <p:tavLst>
                                        <p:tav tm="0">
                                          <p:val>
                                            <p:fltVal val="0"/>
                                          </p:val>
                                        </p:tav>
                                        <p:tav tm="100000">
                                          <p:val>
                                            <p:strVal val="#ppt_w"/>
                                          </p:val>
                                        </p:tav>
                                      </p:tavLst>
                                    </p:anim>
                                    <p:anim calcmode="lin" valueType="num">
                                      <p:cBhvr>
                                        <p:cTn id="36" dur="200" fill="hold"/>
                                        <p:tgtEl>
                                          <p:spTgt spid="162">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2"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he sides of a square are increasing at a rate of 5 cm/sec.…"/>
          <p:cNvSpPr txBox="1"/>
          <p:nvPr/>
        </p:nvSpPr>
        <p:spPr>
          <a:xfrm>
            <a:off x="212123" y="197604"/>
            <a:ext cx="11903486" cy="1641688"/>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p>
            <a:pPr algn="l" defTabSz="457200">
              <a:defRPr sz="3200">
                <a:solidFill>
                  <a:srgbClr val="000000"/>
                </a:solidFill>
                <a:latin typeface="Arial"/>
                <a:ea typeface="Arial"/>
                <a:cs typeface="Arial"/>
                <a:sym typeface="Arial"/>
              </a:defRPr>
            </a:pPr>
            <a:r>
              <a:t>The sides of a square are increasing at a rate of 5 cm/sec.  </a:t>
            </a:r>
          </a:p>
          <a:p>
            <a:pPr algn="l" defTabSz="457200">
              <a:defRPr sz="3200">
                <a:solidFill>
                  <a:srgbClr val="000000"/>
                </a:solidFill>
                <a:latin typeface="Arial"/>
                <a:ea typeface="Arial"/>
                <a:cs typeface="Arial"/>
                <a:sym typeface="Arial"/>
              </a:defRPr>
            </a:pPr>
            <a:r>
              <a:t>How fast is the area increasing when the sides measure 15 cm in length? </a:t>
            </a:r>
            <a:endParaRPr sz="1200">
              <a:latin typeface="Times Roman"/>
              <a:ea typeface="Times Roman"/>
              <a:cs typeface="Times Roman"/>
              <a:sym typeface="Times Roman"/>
            </a:endParaRPr>
          </a:p>
        </p:txBody>
      </p:sp>
      <p:sp>
        <p:nvSpPr>
          <p:cNvPr id="165" name="1: What are you given? (think of units)…"/>
          <p:cNvSpPr txBox="1"/>
          <p:nvPr>
            <p:ph type="body" sz="quarter" idx="4294967295"/>
          </p:nvPr>
        </p:nvSpPr>
        <p:spPr>
          <a:xfrm>
            <a:off x="231648" y="5271700"/>
            <a:ext cx="6085614" cy="3563729"/>
          </a:xfrm>
          <a:prstGeom prst="rect">
            <a:avLst/>
          </a:prstGeom>
        </p:spPr>
        <p:txBody>
          <a:bodyPr/>
          <a:lstStyle/>
          <a:p>
            <a:pPr marL="431800" indent="-431800" defTabSz="1733930">
              <a:lnSpc>
                <a:spcPct val="90000"/>
              </a:lnSpc>
              <a:spcBef>
                <a:spcPts val="3200"/>
              </a:spcBef>
              <a:buSzPct val="123000"/>
              <a:buChar char="•"/>
              <a:defRPr b="0" sz="2300"/>
            </a:pPr>
            <a:r>
              <a:t>1: What are you given? (think of units)</a:t>
            </a:r>
          </a:p>
          <a:p>
            <a:pPr marL="431800" indent="-431800" defTabSz="1733930">
              <a:lnSpc>
                <a:spcPct val="90000"/>
              </a:lnSpc>
              <a:spcBef>
                <a:spcPts val="3200"/>
              </a:spcBef>
              <a:buSzPct val="123000"/>
              <a:buChar char="•"/>
              <a:defRPr b="0" sz="2300"/>
            </a:pPr>
            <a:r>
              <a:t>2. What are you asked for? (think of units)</a:t>
            </a:r>
          </a:p>
          <a:p>
            <a:pPr marL="431800" indent="-431800" defTabSz="1733930">
              <a:lnSpc>
                <a:spcPct val="90000"/>
              </a:lnSpc>
              <a:spcBef>
                <a:spcPts val="3200"/>
              </a:spcBef>
              <a:buSzPct val="123000"/>
              <a:buChar char="•"/>
              <a:defRPr b="0" sz="2300"/>
            </a:pPr>
            <a:r>
              <a:t>3: What equation(s) connect these?</a:t>
            </a:r>
          </a:p>
          <a:p>
            <a:pPr marL="431800" indent="-431800" defTabSz="1733930">
              <a:lnSpc>
                <a:spcPct val="90000"/>
              </a:lnSpc>
              <a:spcBef>
                <a:spcPts val="3200"/>
              </a:spcBef>
              <a:buSzPct val="123000"/>
              <a:buChar char="•"/>
              <a:defRPr b="0" sz="2300"/>
            </a:pPr>
            <a:r>
              <a:t>4: Implicitly Differentiate  ( d/dt ) </a:t>
            </a:r>
          </a:p>
          <a:p>
            <a:pPr marL="431800" indent="-431800" defTabSz="1733930">
              <a:lnSpc>
                <a:spcPct val="90000"/>
              </a:lnSpc>
              <a:spcBef>
                <a:spcPts val="3200"/>
              </a:spcBef>
              <a:buSzPct val="123000"/>
              <a:buChar char="•"/>
              <a:defRPr b="0" sz="2300"/>
            </a:pPr>
            <a:r>
              <a:t>5: Evaluate @ known value (think of units)</a:t>
            </a:r>
          </a:p>
        </p:txBody>
      </p:sp>
      <p:grpSp>
        <p:nvGrpSpPr>
          <p:cNvPr id="169" name="Group"/>
          <p:cNvGrpSpPr/>
          <p:nvPr/>
        </p:nvGrpSpPr>
        <p:grpSpPr>
          <a:xfrm>
            <a:off x="892672" y="1527890"/>
            <a:ext cx="4551891" cy="2031885"/>
            <a:chOff x="0" y="0"/>
            <a:chExt cx="4551890" cy="2031884"/>
          </a:xfrm>
        </p:grpSpPr>
        <p:sp>
          <p:nvSpPr>
            <p:cNvPr id="166" name="Square"/>
            <p:cNvSpPr/>
            <p:nvPr/>
          </p:nvSpPr>
          <p:spPr>
            <a:xfrm>
              <a:off x="0" y="735770"/>
              <a:ext cx="1270000" cy="1270001"/>
            </a:xfrm>
            <a:prstGeom prst="rect">
              <a:avLst/>
            </a:prstGeom>
            <a:solidFill>
              <a:srgbClr val="60D937"/>
            </a:solidFill>
            <a:ln w="3175" cap="flat">
              <a:noFill/>
              <a:miter lim="400000"/>
            </a:ln>
            <a:effectLst>
              <a:outerShdw sx="100000" sy="100000" kx="0" ky="0" algn="b" rotWithShape="0" blurRad="63500" dist="25400" dir="5400000">
                <a:srgbClr val="000000">
                  <a:alpha val="50000"/>
                </a:srgbClr>
              </a:outerShdw>
            </a:effectLst>
          </p:spPr>
          <p:txBody>
            <a:bodyPr wrap="square" lIns="27093" tIns="27093" rIns="27093" bIns="27093" numCol="1" anchor="ctr">
              <a:noAutofit/>
            </a:bodyPr>
            <a:lstStyle/>
            <a:p>
              <a:pPr defTabSz="587022">
                <a:defRPr sz="2200">
                  <a:solidFill>
                    <a:srgbClr val="000000"/>
                  </a:solidFill>
                  <a:latin typeface="Helvetica Neue Medium"/>
                  <a:ea typeface="Helvetica Neue Medium"/>
                  <a:cs typeface="Helvetica Neue Medium"/>
                  <a:sym typeface="Helvetica Neue Medium"/>
                </a:defRPr>
              </a:pPr>
            </a:p>
          </p:txBody>
        </p:sp>
        <p:sp>
          <p:nvSpPr>
            <p:cNvPr id="167" name="Square"/>
            <p:cNvSpPr/>
            <p:nvPr/>
          </p:nvSpPr>
          <p:spPr>
            <a:xfrm>
              <a:off x="2520006" y="0"/>
              <a:ext cx="2031885" cy="2031885"/>
            </a:xfrm>
            <a:prstGeom prst="rect">
              <a:avLst/>
            </a:prstGeom>
            <a:solidFill>
              <a:srgbClr val="60D937"/>
            </a:solidFill>
            <a:ln w="3175" cap="flat">
              <a:noFill/>
              <a:miter lim="400000"/>
            </a:ln>
            <a:effectLst>
              <a:outerShdw sx="100000" sy="100000" kx="0" ky="0" algn="b" rotWithShape="0" blurRad="63500" dist="25400" dir="5400000">
                <a:srgbClr val="000000">
                  <a:alpha val="50000"/>
                </a:srgbClr>
              </a:outerShdw>
            </a:effectLst>
          </p:spPr>
          <p:txBody>
            <a:bodyPr wrap="square" lIns="27093" tIns="27093" rIns="27093" bIns="27093" numCol="1" anchor="ctr">
              <a:noAutofit/>
            </a:bodyPr>
            <a:lstStyle/>
            <a:p>
              <a:pPr defTabSz="587022">
                <a:defRPr sz="2200">
                  <a:solidFill>
                    <a:srgbClr val="000000"/>
                  </a:solidFill>
                  <a:latin typeface="Helvetica Neue Medium"/>
                  <a:ea typeface="Helvetica Neue Medium"/>
                  <a:cs typeface="Helvetica Neue Medium"/>
                  <a:sym typeface="Helvetica Neue Medium"/>
                </a:defRPr>
              </a:pPr>
            </a:p>
          </p:txBody>
        </p:sp>
        <p:sp>
          <p:nvSpPr>
            <p:cNvPr id="168" name="Line"/>
            <p:cNvSpPr/>
            <p:nvPr/>
          </p:nvSpPr>
          <p:spPr>
            <a:xfrm flipH="1" flipV="1">
              <a:off x="1524999" y="1471328"/>
              <a:ext cx="740009" cy="1"/>
            </a:xfrm>
            <a:prstGeom prst="line">
              <a:avLst/>
            </a:prstGeom>
            <a:noFill/>
            <a:ln w="114300" cap="flat">
              <a:solidFill>
                <a:srgbClr val="ED220D"/>
              </a:solidFill>
              <a:prstDash val="solid"/>
              <a:miter lim="400000"/>
              <a:headEnd type="stealth" w="med" len="med"/>
            </a:ln>
            <a:effectLst/>
          </p:spPr>
          <p:txBody>
            <a:bodyPr wrap="square" lIns="27093" tIns="27093" rIns="27093" bIns="27093" numCol="1" anchor="ctr">
              <a:noAutofit/>
            </a:bodyPr>
            <a:lstStyle/>
            <a:p>
              <a:pPr/>
            </a:p>
          </p:txBody>
        </p:sp>
      </p:grpSp>
      <p:pic>
        <p:nvPicPr>
          <p:cNvPr id="170" name="Image" descr="Image"/>
          <p:cNvPicPr>
            <a:picLocks noChangeAspect="1"/>
          </p:cNvPicPr>
          <p:nvPr/>
        </p:nvPicPr>
        <p:blipFill>
          <a:blip r:embed="rId2">
            <a:extLst/>
          </a:blip>
          <a:stretch>
            <a:fillRect/>
          </a:stretch>
        </p:blipFill>
        <p:spPr>
          <a:xfrm>
            <a:off x="6120427" y="1433667"/>
            <a:ext cx="2286001" cy="1600201"/>
          </a:xfrm>
          <a:prstGeom prst="rect">
            <a:avLst/>
          </a:prstGeom>
          <a:ln w="3175">
            <a:miter lim="400000"/>
          </a:ln>
        </p:spPr>
      </p:pic>
      <p:pic>
        <p:nvPicPr>
          <p:cNvPr id="171" name="Image" descr="Image"/>
          <p:cNvPicPr>
            <a:picLocks noChangeAspect="1"/>
          </p:cNvPicPr>
          <p:nvPr/>
        </p:nvPicPr>
        <p:blipFill>
          <a:blip r:embed="rId3">
            <a:extLst/>
          </a:blip>
          <a:stretch>
            <a:fillRect/>
          </a:stretch>
        </p:blipFill>
        <p:spPr>
          <a:xfrm>
            <a:off x="8970382" y="5100260"/>
            <a:ext cx="1168401" cy="622301"/>
          </a:xfrm>
          <a:prstGeom prst="rect">
            <a:avLst/>
          </a:prstGeom>
          <a:ln w="3175">
            <a:miter lim="400000"/>
          </a:ln>
        </p:spPr>
      </p:pic>
      <p:pic>
        <p:nvPicPr>
          <p:cNvPr id="172" name="Image" descr="Image"/>
          <p:cNvPicPr>
            <a:picLocks noChangeAspect="1"/>
          </p:cNvPicPr>
          <p:nvPr/>
        </p:nvPicPr>
        <p:blipFill>
          <a:blip r:embed="rId4">
            <a:extLst/>
          </a:blip>
          <a:stretch>
            <a:fillRect/>
          </a:stretch>
        </p:blipFill>
        <p:spPr>
          <a:xfrm>
            <a:off x="8722486" y="6094472"/>
            <a:ext cx="1778001" cy="1003301"/>
          </a:xfrm>
          <a:prstGeom prst="rect">
            <a:avLst/>
          </a:prstGeom>
          <a:ln w="3175">
            <a:miter lim="400000"/>
          </a:ln>
        </p:spPr>
      </p:pic>
      <p:pic>
        <p:nvPicPr>
          <p:cNvPr id="173" name="Image" descr="Image"/>
          <p:cNvPicPr>
            <a:picLocks noChangeAspect="1"/>
          </p:cNvPicPr>
          <p:nvPr/>
        </p:nvPicPr>
        <p:blipFill>
          <a:blip r:embed="rId5">
            <a:extLst/>
          </a:blip>
          <a:stretch>
            <a:fillRect/>
          </a:stretch>
        </p:blipFill>
        <p:spPr>
          <a:xfrm>
            <a:off x="8244805" y="7262383"/>
            <a:ext cx="3327401" cy="1003301"/>
          </a:xfrm>
          <a:prstGeom prst="rect">
            <a:avLst/>
          </a:prstGeom>
          <a:ln w="3175">
            <a:miter lim="400000"/>
          </a:ln>
        </p:spPr>
      </p:pic>
      <p:sp>
        <p:nvSpPr>
          <p:cNvPr id="174" name="The area is increasing at rate of 150 square…"/>
          <p:cNvSpPr txBox="1"/>
          <p:nvPr/>
        </p:nvSpPr>
        <p:spPr>
          <a:xfrm>
            <a:off x="6900657" y="8430295"/>
            <a:ext cx="5758114" cy="505698"/>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p>
            <a:pPr/>
            <a:r>
              <a:t>The area is increasing at rate of 150 square </a:t>
            </a:r>
          </a:p>
          <a:p>
            <a:pPr/>
            <a:r>
              <a:t>centimeters per second when the side reaches 15 cm in length</a:t>
            </a:r>
          </a:p>
        </p:txBody>
      </p:sp>
      <p:pic>
        <p:nvPicPr>
          <p:cNvPr id="175" name="Image" descr="Image"/>
          <p:cNvPicPr>
            <a:picLocks noChangeAspect="1"/>
          </p:cNvPicPr>
          <p:nvPr/>
        </p:nvPicPr>
        <p:blipFill>
          <a:blip r:embed="rId6">
            <a:extLst/>
          </a:blip>
          <a:stretch>
            <a:fillRect/>
          </a:stretch>
        </p:blipFill>
        <p:spPr>
          <a:xfrm>
            <a:off x="8157891" y="3120171"/>
            <a:ext cx="3238501" cy="1727201"/>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69"/>
                                        </p:tgtEl>
                                        <p:attrNameLst>
                                          <p:attrName>style.visibility</p:attrName>
                                        </p:attrNameLst>
                                      </p:cBhvr>
                                      <p:to>
                                        <p:strVal val="visible"/>
                                      </p:to>
                                    </p:set>
                                    <p:anim calcmode="lin" valueType="num">
                                      <p:cBhvr>
                                        <p:cTn id="7" dur="750" fill="hold"/>
                                        <p:tgtEl>
                                          <p:spTgt spid="169"/>
                                        </p:tgtEl>
                                        <p:attrNameLst>
                                          <p:attrName>ppt_w</p:attrName>
                                        </p:attrNameLst>
                                      </p:cBhvr>
                                      <p:tavLst>
                                        <p:tav tm="0">
                                          <p:val>
                                            <p:fltVal val="0"/>
                                          </p:val>
                                        </p:tav>
                                        <p:tav tm="100000">
                                          <p:val>
                                            <p:strVal val="#ppt_w"/>
                                          </p:val>
                                        </p:tav>
                                      </p:tavLst>
                                    </p:anim>
                                    <p:anim calcmode="lin" valueType="num">
                                      <p:cBhvr>
                                        <p:cTn id="8" dur="750" fill="hold"/>
                                        <p:tgtEl>
                                          <p:spTgt spid="16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165"/>
                                        </p:tgtEl>
                                        <p:attrNameLst>
                                          <p:attrName>style.visibility</p:attrName>
                                        </p:attrNameLst>
                                      </p:cBhvr>
                                      <p:to>
                                        <p:strVal val="visible"/>
                                      </p:to>
                                    </p:set>
                                    <p:anim calcmode="lin" valueType="num">
                                      <p:cBhvr>
                                        <p:cTn id="13" dur="200" fill="hold"/>
                                        <p:tgtEl>
                                          <p:spTgt spid="165"/>
                                        </p:tgtEl>
                                        <p:attrNameLst>
                                          <p:attrName>ppt_w</p:attrName>
                                        </p:attrNameLst>
                                      </p:cBhvr>
                                      <p:tavLst>
                                        <p:tav tm="0">
                                          <p:val>
                                            <p:fltVal val="0"/>
                                          </p:val>
                                        </p:tav>
                                        <p:tav tm="100000">
                                          <p:val>
                                            <p:strVal val="#ppt_w"/>
                                          </p:val>
                                        </p:tav>
                                      </p:tavLst>
                                    </p:anim>
                                    <p:anim calcmode="lin" valueType="num">
                                      <p:cBhvr>
                                        <p:cTn id="14" dur="200" fill="hold"/>
                                        <p:tgtEl>
                                          <p:spTgt spid="16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170"/>
                                        </p:tgtEl>
                                        <p:attrNameLst>
                                          <p:attrName>style.visibility</p:attrName>
                                        </p:attrNameLst>
                                      </p:cBhvr>
                                      <p:to>
                                        <p:strVal val="visible"/>
                                      </p:to>
                                    </p:set>
                                    <p:anim calcmode="lin" valueType="num">
                                      <p:cBhvr>
                                        <p:cTn id="19" dur="750" fill="hold"/>
                                        <p:tgtEl>
                                          <p:spTgt spid="170"/>
                                        </p:tgtEl>
                                        <p:attrNameLst>
                                          <p:attrName>ppt_w</p:attrName>
                                        </p:attrNameLst>
                                      </p:cBhvr>
                                      <p:tavLst>
                                        <p:tav tm="0">
                                          <p:val>
                                            <p:fltVal val="0"/>
                                          </p:val>
                                        </p:tav>
                                        <p:tav tm="100000">
                                          <p:val>
                                            <p:strVal val="#ppt_w"/>
                                          </p:val>
                                        </p:tav>
                                      </p:tavLst>
                                    </p:anim>
                                    <p:anim calcmode="lin" valueType="num">
                                      <p:cBhvr>
                                        <p:cTn id="20" dur="750" fill="hold"/>
                                        <p:tgtEl>
                                          <p:spTgt spid="17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6" presetID="23" grpId="4" fill="hold">
                                  <p:stCondLst>
                                    <p:cond delay="0"/>
                                  </p:stCondLst>
                                  <p:iterate type="el" backwards="0">
                                    <p:tmAbs val="0"/>
                                  </p:iterate>
                                  <p:childTnLst>
                                    <p:set>
                                      <p:cBhvr>
                                        <p:cTn id="24" fill="hold"/>
                                        <p:tgtEl>
                                          <p:spTgt spid="175"/>
                                        </p:tgtEl>
                                        <p:attrNameLst>
                                          <p:attrName>style.visibility</p:attrName>
                                        </p:attrNameLst>
                                      </p:cBhvr>
                                      <p:to>
                                        <p:strVal val="visible"/>
                                      </p:to>
                                    </p:set>
                                    <p:anim calcmode="lin" valueType="num">
                                      <p:cBhvr>
                                        <p:cTn id="25" dur="750" fill="hold"/>
                                        <p:tgtEl>
                                          <p:spTgt spid="175"/>
                                        </p:tgtEl>
                                        <p:attrNameLst>
                                          <p:attrName>ppt_w</p:attrName>
                                        </p:attrNameLst>
                                      </p:cBhvr>
                                      <p:tavLst>
                                        <p:tav tm="0">
                                          <p:val>
                                            <p:fltVal val="0"/>
                                          </p:val>
                                        </p:tav>
                                        <p:tav tm="100000">
                                          <p:val>
                                            <p:strVal val="#ppt_w"/>
                                          </p:val>
                                        </p:tav>
                                      </p:tavLst>
                                    </p:anim>
                                    <p:anim calcmode="lin" valueType="num">
                                      <p:cBhvr>
                                        <p:cTn id="26" dur="750" fill="hold"/>
                                        <p:tgtEl>
                                          <p:spTgt spid="17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6" presetID="23" grpId="5" fill="hold">
                                  <p:stCondLst>
                                    <p:cond delay="0"/>
                                  </p:stCondLst>
                                  <p:iterate type="el" backwards="0">
                                    <p:tmAbs val="0"/>
                                  </p:iterate>
                                  <p:childTnLst>
                                    <p:set>
                                      <p:cBhvr>
                                        <p:cTn id="30" fill="hold"/>
                                        <p:tgtEl>
                                          <p:spTgt spid="171"/>
                                        </p:tgtEl>
                                        <p:attrNameLst>
                                          <p:attrName>style.visibility</p:attrName>
                                        </p:attrNameLst>
                                      </p:cBhvr>
                                      <p:to>
                                        <p:strVal val="visible"/>
                                      </p:to>
                                    </p:set>
                                    <p:anim calcmode="lin" valueType="num">
                                      <p:cBhvr>
                                        <p:cTn id="31" dur="750" fill="hold"/>
                                        <p:tgtEl>
                                          <p:spTgt spid="171"/>
                                        </p:tgtEl>
                                        <p:attrNameLst>
                                          <p:attrName>ppt_w</p:attrName>
                                        </p:attrNameLst>
                                      </p:cBhvr>
                                      <p:tavLst>
                                        <p:tav tm="0">
                                          <p:val>
                                            <p:fltVal val="0"/>
                                          </p:val>
                                        </p:tav>
                                        <p:tav tm="100000">
                                          <p:val>
                                            <p:strVal val="#ppt_w"/>
                                          </p:val>
                                        </p:tav>
                                      </p:tavLst>
                                    </p:anim>
                                    <p:anim calcmode="lin" valueType="num">
                                      <p:cBhvr>
                                        <p:cTn id="32" dur="750" fill="hold"/>
                                        <p:tgtEl>
                                          <p:spTgt spid="17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6" presetID="23" grpId="6" fill="hold">
                                  <p:stCondLst>
                                    <p:cond delay="0"/>
                                  </p:stCondLst>
                                  <p:iterate type="el" backwards="0">
                                    <p:tmAbs val="0"/>
                                  </p:iterate>
                                  <p:childTnLst>
                                    <p:set>
                                      <p:cBhvr>
                                        <p:cTn id="36" fill="hold"/>
                                        <p:tgtEl>
                                          <p:spTgt spid="172"/>
                                        </p:tgtEl>
                                        <p:attrNameLst>
                                          <p:attrName>style.visibility</p:attrName>
                                        </p:attrNameLst>
                                      </p:cBhvr>
                                      <p:to>
                                        <p:strVal val="visible"/>
                                      </p:to>
                                    </p:set>
                                    <p:anim calcmode="lin" valueType="num">
                                      <p:cBhvr>
                                        <p:cTn id="37" dur="750" fill="hold"/>
                                        <p:tgtEl>
                                          <p:spTgt spid="172"/>
                                        </p:tgtEl>
                                        <p:attrNameLst>
                                          <p:attrName>ppt_w</p:attrName>
                                        </p:attrNameLst>
                                      </p:cBhvr>
                                      <p:tavLst>
                                        <p:tav tm="0">
                                          <p:val>
                                            <p:fltVal val="0"/>
                                          </p:val>
                                        </p:tav>
                                        <p:tav tm="100000">
                                          <p:val>
                                            <p:strVal val="#ppt_w"/>
                                          </p:val>
                                        </p:tav>
                                      </p:tavLst>
                                    </p:anim>
                                    <p:anim calcmode="lin" valueType="num">
                                      <p:cBhvr>
                                        <p:cTn id="38" dur="750" fill="hold"/>
                                        <p:tgtEl>
                                          <p:spTgt spid="17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6" presetID="23" grpId="7" fill="hold">
                                  <p:stCondLst>
                                    <p:cond delay="0"/>
                                  </p:stCondLst>
                                  <p:iterate type="el" backwards="0">
                                    <p:tmAbs val="0"/>
                                  </p:iterate>
                                  <p:childTnLst>
                                    <p:set>
                                      <p:cBhvr>
                                        <p:cTn id="42" fill="hold"/>
                                        <p:tgtEl>
                                          <p:spTgt spid="173"/>
                                        </p:tgtEl>
                                        <p:attrNameLst>
                                          <p:attrName>style.visibility</p:attrName>
                                        </p:attrNameLst>
                                      </p:cBhvr>
                                      <p:to>
                                        <p:strVal val="visible"/>
                                      </p:to>
                                    </p:set>
                                    <p:anim calcmode="lin" valueType="num">
                                      <p:cBhvr>
                                        <p:cTn id="43" dur="750" fill="hold"/>
                                        <p:tgtEl>
                                          <p:spTgt spid="173"/>
                                        </p:tgtEl>
                                        <p:attrNameLst>
                                          <p:attrName>ppt_w</p:attrName>
                                        </p:attrNameLst>
                                      </p:cBhvr>
                                      <p:tavLst>
                                        <p:tav tm="0">
                                          <p:val>
                                            <p:fltVal val="0"/>
                                          </p:val>
                                        </p:tav>
                                        <p:tav tm="100000">
                                          <p:val>
                                            <p:strVal val="#ppt_w"/>
                                          </p:val>
                                        </p:tav>
                                      </p:tavLst>
                                    </p:anim>
                                    <p:anim calcmode="lin" valueType="num">
                                      <p:cBhvr>
                                        <p:cTn id="44" dur="750" fill="hold"/>
                                        <p:tgtEl>
                                          <p:spTgt spid="173"/>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32" presetID="23" grpId="8" fill="hold">
                                  <p:stCondLst>
                                    <p:cond delay="0"/>
                                  </p:stCondLst>
                                  <p:iterate type="el" backwards="0">
                                    <p:tmAbs val="0"/>
                                  </p:iterate>
                                  <p:childTnLst>
                                    <p:set>
                                      <p:cBhvr>
                                        <p:cTn id="48" fill="hold"/>
                                        <p:tgtEl>
                                          <p:spTgt spid="174"/>
                                        </p:tgtEl>
                                        <p:attrNameLst>
                                          <p:attrName>style.visibility</p:attrName>
                                        </p:attrNameLst>
                                      </p:cBhvr>
                                      <p:to>
                                        <p:strVal val="visible"/>
                                      </p:to>
                                    </p:set>
                                    <p:anim calcmode="lin" valueType="num">
                                      <p:cBhvr>
                                        <p:cTn id="49" dur="1000" fill="hold"/>
                                        <p:tgtEl>
                                          <p:spTgt spid="174"/>
                                        </p:tgtEl>
                                        <p:attrNameLst>
                                          <p:attrName>ppt_w</p:attrName>
                                        </p:attrNameLst>
                                      </p:cBhvr>
                                      <p:tavLst>
                                        <p:tav tm="0">
                                          <p:val>
                                            <p:strVal val="4*#ppt_w"/>
                                          </p:val>
                                        </p:tav>
                                        <p:tav tm="100000">
                                          <p:val>
                                            <p:strVal val="#ppt_w"/>
                                          </p:val>
                                        </p:tav>
                                      </p:tavLst>
                                    </p:anim>
                                    <p:anim calcmode="lin" valueType="num">
                                      <p:cBhvr>
                                        <p:cTn id="50" dur="1000" fill="hold"/>
                                        <p:tgtEl>
                                          <p:spTgt spid="17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5"/>
      <p:bldP build="whole" bldLvl="1" animBg="1" rev="0" advAuto="0" spid="174" grpId="8"/>
      <p:bldP build="whole" bldLvl="1" animBg="1" rev="0" advAuto="0" spid="175" grpId="4"/>
      <p:bldP build="whole" bldLvl="1" animBg="1" rev="0" advAuto="0" spid="172" grpId="6"/>
      <p:bldP build="whole" bldLvl="1" animBg="1" rev="0" advAuto="0" spid="165" grpId="2"/>
      <p:bldP build="whole" bldLvl="1" animBg="1" rev="0" advAuto="0" spid="173" grpId="7"/>
      <p:bldP build="whole" bldLvl="1" animBg="1" rev="0" advAuto="0" spid="169" grpId="1"/>
      <p:bldP build="whole" bldLvl="1" animBg="1" rev="0" advAuto="0" spid="170" grpId="3"/>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A 6 meter ladder is against a wall.  The top end of the ladder is sliding down the wall as the bottom is being moved.  When the top end is 5 meters from the ground it is being pulled away from the wall at a rate of 1/2 meter per second.  How fast is the "/>
          <p:cNvSpPr txBox="1"/>
          <p:nvPr/>
        </p:nvSpPr>
        <p:spPr>
          <a:xfrm>
            <a:off x="1650677" y="649312"/>
            <a:ext cx="5127849" cy="164869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a:lstStyle>
          <a:p>
            <a:pPr/>
            <a:r>
              <a:t>A 6 meter ladder is against a wall.  The top end of the ladder is sliding down the wall as the bottom is being moved.  When the top end is 5 meters from the ground it is being pulled away from the wall at a rate of 1/2 meter per second.  How fast is the ladder top sliding when the top of the ladder is 5 meters from the ground?</a:t>
            </a:r>
          </a:p>
        </p:txBody>
      </p:sp>
      <p:pic>
        <p:nvPicPr>
          <p:cNvPr id="178" name="Ladder.mov" descr="Ladder.mov"/>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1657350" y="2398747"/>
            <a:ext cx="6087193" cy="3996401"/>
          </a:xfrm>
          <a:prstGeom prst="rect">
            <a:avLst/>
          </a:prstGeom>
          <a:ln w="12700">
            <a:miter lim="400000"/>
          </a:ln>
        </p:spPr>
      </p:pic>
      <p:pic>
        <p:nvPicPr>
          <p:cNvPr id="179" name="Image" descr="Image"/>
          <p:cNvPicPr>
            <a:picLocks noChangeAspect="1"/>
          </p:cNvPicPr>
          <p:nvPr/>
        </p:nvPicPr>
        <p:blipFill>
          <a:blip r:embed="rId5">
            <a:extLst/>
          </a:blip>
          <a:stretch>
            <a:fillRect/>
          </a:stretch>
        </p:blipFill>
        <p:spPr>
          <a:xfrm>
            <a:off x="8836294" y="3509639"/>
            <a:ext cx="1915887" cy="608787"/>
          </a:xfrm>
          <a:prstGeom prst="rect">
            <a:avLst/>
          </a:prstGeom>
          <a:ln w="3175">
            <a:miter lim="400000"/>
          </a:ln>
        </p:spPr>
      </p:pic>
      <p:pic>
        <p:nvPicPr>
          <p:cNvPr id="180" name="Image" descr="Image"/>
          <p:cNvPicPr>
            <a:picLocks noChangeAspect="1"/>
          </p:cNvPicPr>
          <p:nvPr/>
        </p:nvPicPr>
        <p:blipFill>
          <a:blip r:embed="rId6">
            <a:extLst/>
          </a:blip>
          <a:stretch>
            <a:fillRect/>
          </a:stretch>
        </p:blipFill>
        <p:spPr>
          <a:xfrm>
            <a:off x="8499462" y="4382487"/>
            <a:ext cx="2850693" cy="988625"/>
          </a:xfrm>
          <a:prstGeom prst="rect">
            <a:avLst/>
          </a:prstGeom>
          <a:ln w="3175">
            <a:miter lim="400000"/>
          </a:ln>
        </p:spPr>
      </p:pic>
      <p:sp>
        <p:nvSpPr>
          <p:cNvPr id="181" name="Falling Ladders"/>
          <p:cNvSpPr txBox="1"/>
          <p:nvPr/>
        </p:nvSpPr>
        <p:spPr>
          <a:xfrm>
            <a:off x="1648601" y="271477"/>
            <a:ext cx="1455556" cy="277098"/>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p>
            <a:pPr/>
            <a:r>
              <a:t>Falling Ladders</a:t>
            </a:r>
          </a:p>
        </p:txBody>
      </p:sp>
      <p:sp>
        <p:nvSpPr>
          <p:cNvPr id="182" name="1: What are you given? (think of units)…"/>
          <p:cNvSpPr txBox="1"/>
          <p:nvPr/>
        </p:nvSpPr>
        <p:spPr>
          <a:xfrm>
            <a:off x="584188" y="6066814"/>
            <a:ext cx="6085614" cy="3539283"/>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marL="431800" indent="-431800" algn="l">
              <a:lnSpc>
                <a:spcPct val="90000"/>
              </a:lnSpc>
              <a:spcBef>
                <a:spcPts val="3200"/>
              </a:spcBef>
              <a:buSzPct val="123000"/>
              <a:buChar char="•"/>
              <a:defRPr sz="2300">
                <a:solidFill>
                  <a:srgbClr val="000000"/>
                </a:solidFill>
              </a:defRPr>
            </a:pPr>
            <a:r>
              <a:t>1: What are you given? (think of units)</a:t>
            </a:r>
          </a:p>
          <a:p>
            <a:pPr marL="431800" indent="-431800" algn="l">
              <a:lnSpc>
                <a:spcPct val="90000"/>
              </a:lnSpc>
              <a:spcBef>
                <a:spcPts val="3200"/>
              </a:spcBef>
              <a:buSzPct val="123000"/>
              <a:buChar char="•"/>
              <a:defRPr sz="2300">
                <a:solidFill>
                  <a:srgbClr val="000000"/>
                </a:solidFill>
              </a:defRPr>
            </a:pPr>
            <a:r>
              <a:t>2. What are you asked for? (think of units)</a:t>
            </a:r>
          </a:p>
          <a:p>
            <a:pPr marL="431800" indent="-431800" algn="l">
              <a:lnSpc>
                <a:spcPct val="90000"/>
              </a:lnSpc>
              <a:spcBef>
                <a:spcPts val="3200"/>
              </a:spcBef>
              <a:buSzPct val="123000"/>
              <a:buChar char="•"/>
              <a:defRPr sz="2300">
                <a:solidFill>
                  <a:srgbClr val="000000"/>
                </a:solidFill>
              </a:defRPr>
            </a:pPr>
            <a:r>
              <a:t>3: What equation(s) connect these?</a:t>
            </a:r>
          </a:p>
          <a:p>
            <a:pPr marL="431800" indent="-431800" algn="l">
              <a:lnSpc>
                <a:spcPct val="90000"/>
              </a:lnSpc>
              <a:spcBef>
                <a:spcPts val="3200"/>
              </a:spcBef>
              <a:buSzPct val="123000"/>
              <a:buChar char="•"/>
              <a:defRPr sz="2300">
                <a:solidFill>
                  <a:srgbClr val="000000"/>
                </a:solidFill>
              </a:defRPr>
            </a:pPr>
            <a:r>
              <a:t>4: Implicitly Differentiate  ( d/dt ) </a:t>
            </a:r>
          </a:p>
          <a:p>
            <a:pPr marL="431800" indent="-431800" algn="l">
              <a:lnSpc>
                <a:spcPct val="90000"/>
              </a:lnSpc>
              <a:spcBef>
                <a:spcPts val="3200"/>
              </a:spcBef>
              <a:buSzPct val="123000"/>
              <a:buChar char="•"/>
              <a:defRPr sz="2300">
                <a:solidFill>
                  <a:srgbClr val="000000"/>
                </a:solidFill>
              </a:defRPr>
            </a:pPr>
            <a:r>
              <a:t>5: Evaluate @ known value (think of units)</a:t>
            </a:r>
          </a:p>
        </p:txBody>
      </p:sp>
      <p:sp>
        <p:nvSpPr>
          <p:cNvPr id="183" name="The ladder is sliding down the wall at a rate of about 0.332…"/>
          <p:cNvSpPr txBox="1"/>
          <p:nvPr/>
        </p:nvSpPr>
        <p:spPr>
          <a:xfrm>
            <a:off x="7242487" y="8200858"/>
            <a:ext cx="5375984" cy="536788"/>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p>
            <a:pPr algn="l" defTabSz="355600">
              <a:defRPr>
                <a:solidFill>
                  <a:srgbClr val="000000"/>
                </a:solidFill>
                <a:latin typeface="Helvetica"/>
                <a:ea typeface="Helvetica"/>
                <a:cs typeface="Helvetica"/>
                <a:sym typeface="Helvetica"/>
              </a:defRPr>
            </a:pPr>
            <a:r>
              <a:t>The ladder is sliding down the wall at a rate of about 0.332 </a:t>
            </a:r>
          </a:p>
          <a:p>
            <a:pPr algn="l" defTabSz="355600">
              <a:defRPr>
                <a:solidFill>
                  <a:srgbClr val="000000"/>
                </a:solidFill>
                <a:latin typeface="Helvetica"/>
                <a:ea typeface="Helvetica"/>
                <a:cs typeface="Helvetica"/>
                <a:sym typeface="Helvetica"/>
              </a:defRPr>
            </a:pPr>
            <a:r>
              <a:t>meters per second.</a:t>
            </a:r>
          </a:p>
        </p:txBody>
      </p:sp>
      <p:pic>
        <p:nvPicPr>
          <p:cNvPr id="184" name="Image" descr="Image"/>
          <p:cNvPicPr>
            <a:picLocks noChangeAspect="1"/>
          </p:cNvPicPr>
          <p:nvPr/>
        </p:nvPicPr>
        <p:blipFill>
          <a:blip r:embed="rId7">
            <a:extLst/>
          </a:blip>
          <a:stretch>
            <a:fillRect/>
          </a:stretch>
        </p:blipFill>
        <p:spPr>
          <a:xfrm>
            <a:off x="7880905" y="6806078"/>
            <a:ext cx="4368801" cy="1041401"/>
          </a:xfrm>
          <a:prstGeom prst="rect">
            <a:avLst/>
          </a:prstGeom>
          <a:ln w="3175">
            <a:miter lim="400000"/>
          </a:ln>
        </p:spPr>
      </p:pic>
      <p:pic>
        <p:nvPicPr>
          <p:cNvPr id="185" name="Image" descr="Image"/>
          <p:cNvPicPr>
            <a:picLocks noChangeAspect="1"/>
          </p:cNvPicPr>
          <p:nvPr/>
        </p:nvPicPr>
        <p:blipFill>
          <a:blip r:embed="rId8">
            <a:extLst/>
          </a:blip>
          <a:stretch>
            <a:fillRect/>
          </a:stretch>
        </p:blipFill>
        <p:spPr>
          <a:xfrm>
            <a:off x="8157916" y="1008589"/>
            <a:ext cx="3746501" cy="990601"/>
          </a:xfrm>
          <a:prstGeom prst="rect">
            <a:avLst/>
          </a:prstGeom>
          <a:ln w="3175">
            <a:miter lim="400000"/>
          </a:ln>
        </p:spPr>
      </p:pic>
      <p:pic>
        <p:nvPicPr>
          <p:cNvPr id="186" name="Image" descr="Image"/>
          <p:cNvPicPr>
            <a:picLocks noChangeAspect="1"/>
          </p:cNvPicPr>
          <p:nvPr/>
        </p:nvPicPr>
        <p:blipFill>
          <a:blip r:embed="rId9">
            <a:extLst/>
          </a:blip>
          <a:stretch>
            <a:fillRect/>
          </a:stretch>
        </p:blipFill>
        <p:spPr>
          <a:xfrm>
            <a:off x="8138576" y="2146602"/>
            <a:ext cx="2705101" cy="1155701"/>
          </a:xfrm>
          <a:prstGeom prst="rect">
            <a:avLst/>
          </a:prstGeom>
          <a:ln w="3175">
            <a:miter lim="400000"/>
          </a:ln>
        </p:spPr>
      </p:pic>
      <p:pic>
        <p:nvPicPr>
          <p:cNvPr id="187" name="Image" descr="Image"/>
          <p:cNvPicPr>
            <a:picLocks noChangeAspect="1"/>
          </p:cNvPicPr>
          <p:nvPr/>
        </p:nvPicPr>
        <p:blipFill>
          <a:blip r:embed="rId10">
            <a:extLst/>
          </a:blip>
          <a:stretch>
            <a:fillRect/>
          </a:stretch>
        </p:blipFill>
        <p:spPr>
          <a:xfrm>
            <a:off x="7787693" y="5472187"/>
            <a:ext cx="4114801" cy="990601"/>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8567" fill="hold"/>
                                        <p:tgtEl>
                                          <p:spTgt spid="178"/>
                                        </p:tgtEl>
                                      </p:cBhvr>
                                    </p:cmd>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6" presetID="23" grpId="2" fill="hold">
                                  <p:stCondLst>
                                    <p:cond delay="0"/>
                                  </p:stCondLst>
                                  <p:iterate type="el" backwards="0">
                                    <p:tmAbs val="0"/>
                                  </p:iterate>
                                  <p:childTnLst>
                                    <p:set>
                                      <p:cBhvr>
                                        <p:cTn id="10" fill="hold"/>
                                        <p:tgtEl>
                                          <p:spTgt spid="182"/>
                                        </p:tgtEl>
                                        <p:attrNameLst>
                                          <p:attrName>style.visibility</p:attrName>
                                        </p:attrNameLst>
                                      </p:cBhvr>
                                      <p:to>
                                        <p:strVal val="visible"/>
                                      </p:to>
                                    </p:set>
                                    <p:anim calcmode="lin" valueType="num">
                                      <p:cBhvr>
                                        <p:cTn id="11" dur="200" fill="hold"/>
                                        <p:tgtEl>
                                          <p:spTgt spid="182"/>
                                        </p:tgtEl>
                                        <p:attrNameLst>
                                          <p:attrName>ppt_w</p:attrName>
                                        </p:attrNameLst>
                                      </p:cBhvr>
                                      <p:tavLst>
                                        <p:tav tm="0">
                                          <p:val>
                                            <p:fltVal val="0"/>
                                          </p:val>
                                        </p:tav>
                                        <p:tav tm="100000">
                                          <p:val>
                                            <p:strVal val="#ppt_w"/>
                                          </p:val>
                                        </p:tav>
                                      </p:tavLst>
                                    </p:anim>
                                    <p:anim calcmode="lin" valueType="num">
                                      <p:cBhvr>
                                        <p:cTn id="12" dur="200" fill="hold"/>
                                        <p:tgtEl>
                                          <p:spTgt spid="18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3" fill="hold">
                                  <p:stCondLst>
                                    <p:cond delay="0"/>
                                  </p:stCondLst>
                                  <p:iterate type="el" backwards="0">
                                    <p:tmAbs val="0"/>
                                  </p:iterate>
                                  <p:childTnLst>
                                    <p:set>
                                      <p:cBhvr>
                                        <p:cTn id="16" fill="hold"/>
                                        <p:tgtEl>
                                          <p:spTgt spid="185"/>
                                        </p:tgtEl>
                                        <p:attrNameLst>
                                          <p:attrName>style.visibility</p:attrName>
                                        </p:attrNameLst>
                                      </p:cBhvr>
                                      <p:to>
                                        <p:strVal val="visible"/>
                                      </p:to>
                                    </p:set>
                                    <p:anim calcmode="lin" valueType="num">
                                      <p:cBhvr>
                                        <p:cTn id="17" dur="750" fill="hold"/>
                                        <p:tgtEl>
                                          <p:spTgt spid="185"/>
                                        </p:tgtEl>
                                        <p:attrNameLst>
                                          <p:attrName>ppt_w</p:attrName>
                                        </p:attrNameLst>
                                      </p:cBhvr>
                                      <p:tavLst>
                                        <p:tav tm="0">
                                          <p:val>
                                            <p:fltVal val="0"/>
                                          </p:val>
                                        </p:tav>
                                        <p:tav tm="100000">
                                          <p:val>
                                            <p:strVal val="#ppt_w"/>
                                          </p:val>
                                        </p:tav>
                                      </p:tavLst>
                                    </p:anim>
                                    <p:anim calcmode="lin" valueType="num">
                                      <p:cBhvr>
                                        <p:cTn id="18" dur="750" fill="hold"/>
                                        <p:tgtEl>
                                          <p:spTgt spid="18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4" fill="hold">
                                  <p:stCondLst>
                                    <p:cond delay="0"/>
                                  </p:stCondLst>
                                  <p:iterate type="el" backwards="0">
                                    <p:tmAbs val="0"/>
                                  </p:iterate>
                                  <p:childTnLst>
                                    <p:set>
                                      <p:cBhvr>
                                        <p:cTn id="22" fill="hold"/>
                                        <p:tgtEl>
                                          <p:spTgt spid="186"/>
                                        </p:tgtEl>
                                        <p:attrNameLst>
                                          <p:attrName>style.visibility</p:attrName>
                                        </p:attrNameLst>
                                      </p:cBhvr>
                                      <p:to>
                                        <p:strVal val="visible"/>
                                      </p:to>
                                    </p:set>
                                    <p:anim calcmode="lin" valueType="num">
                                      <p:cBhvr>
                                        <p:cTn id="23" dur="750" fill="hold"/>
                                        <p:tgtEl>
                                          <p:spTgt spid="186"/>
                                        </p:tgtEl>
                                        <p:attrNameLst>
                                          <p:attrName>ppt_w</p:attrName>
                                        </p:attrNameLst>
                                      </p:cBhvr>
                                      <p:tavLst>
                                        <p:tav tm="0">
                                          <p:val>
                                            <p:fltVal val="0"/>
                                          </p:val>
                                        </p:tav>
                                        <p:tav tm="100000">
                                          <p:val>
                                            <p:strVal val="#ppt_w"/>
                                          </p:val>
                                        </p:tav>
                                      </p:tavLst>
                                    </p:anim>
                                    <p:anim calcmode="lin" valueType="num">
                                      <p:cBhvr>
                                        <p:cTn id="24" dur="750" fill="hold"/>
                                        <p:tgtEl>
                                          <p:spTgt spid="18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5" fill="hold">
                                  <p:stCondLst>
                                    <p:cond delay="0"/>
                                  </p:stCondLst>
                                  <p:iterate type="el" backwards="0">
                                    <p:tmAbs val="0"/>
                                  </p:iterate>
                                  <p:childTnLst>
                                    <p:set>
                                      <p:cBhvr>
                                        <p:cTn id="28" fill="hold"/>
                                        <p:tgtEl>
                                          <p:spTgt spid="179"/>
                                        </p:tgtEl>
                                        <p:attrNameLst>
                                          <p:attrName>style.visibility</p:attrName>
                                        </p:attrNameLst>
                                      </p:cBhvr>
                                      <p:to>
                                        <p:strVal val="visible"/>
                                      </p:to>
                                    </p:set>
                                    <p:anim calcmode="lin" valueType="num">
                                      <p:cBhvr>
                                        <p:cTn id="29" dur="200" fill="hold"/>
                                        <p:tgtEl>
                                          <p:spTgt spid="179"/>
                                        </p:tgtEl>
                                        <p:attrNameLst>
                                          <p:attrName>ppt_w</p:attrName>
                                        </p:attrNameLst>
                                      </p:cBhvr>
                                      <p:tavLst>
                                        <p:tav tm="0">
                                          <p:val>
                                            <p:fltVal val="0"/>
                                          </p:val>
                                        </p:tav>
                                        <p:tav tm="100000">
                                          <p:val>
                                            <p:strVal val="#ppt_w"/>
                                          </p:val>
                                        </p:tav>
                                      </p:tavLst>
                                    </p:anim>
                                    <p:anim calcmode="lin" valueType="num">
                                      <p:cBhvr>
                                        <p:cTn id="30" dur="200" fill="hold"/>
                                        <p:tgtEl>
                                          <p:spTgt spid="179"/>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6" presetID="23" grpId="6" fill="hold">
                                  <p:stCondLst>
                                    <p:cond delay="0"/>
                                  </p:stCondLst>
                                  <p:iterate type="el" backwards="0">
                                    <p:tmAbs val="0"/>
                                  </p:iterate>
                                  <p:childTnLst>
                                    <p:set>
                                      <p:cBhvr>
                                        <p:cTn id="34" fill="hold"/>
                                        <p:tgtEl>
                                          <p:spTgt spid="180"/>
                                        </p:tgtEl>
                                        <p:attrNameLst>
                                          <p:attrName>style.visibility</p:attrName>
                                        </p:attrNameLst>
                                      </p:cBhvr>
                                      <p:to>
                                        <p:strVal val="visible"/>
                                      </p:to>
                                    </p:set>
                                    <p:anim calcmode="lin" valueType="num">
                                      <p:cBhvr>
                                        <p:cTn id="35" dur="200" fill="hold"/>
                                        <p:tgtEl>
                                          <p:spTgt spid="180"/>
                                        </p:tgtEl>
                                        <p:attrNameLst>
                                          <p:attrName>ppt_w</p:attrName>
                                        </p:attrNameLst>
                                      </p:cBhvr>
                                      <p:tavLst>
                                        <p:tav tm="0">
                                          <p:val>
                                            <p:fltVal val="0"/>
                                          </p:val>
                                        </p:tav>
                                        <p:tav tm="100000">
                                          <p:val>
                                            <p:strVal val="#ppt_w"/>
                                          </p:val>
                                        </p:tav>
                                      </p:tavLst>
                                    </p:anim>
                                    <p:anim calcmode="lin" valueType="num">
                                      <p:cBhvr>
                                        <p:cTn id="36" dur="200" fill="hold"/>
                                        <p:tgtEl>
                                          <p:spTgt spid="180"/>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6" presetID="23" grpId="7" fill="hold">
                                  <p:stCondLst>
                                    <p:cond delay="0"/>
                                  </p:stCondLst>
                                  <p:iterate type="el" backwards="0">
                                    <p:tmAbs val="0"/>
                                  </p:iterate>
                                  <p:childTnLst>
                                    <p:set>
                                      <p:cBhvr>
                                        <p:cTn id="40" fill="hold"/>
                                        <p:tgtEl>
                                          <p:spTgt spid="187"/>
                                        </p:tgtEl>
                                        <p:attrNameLst>
                                          <p:attrName>style.visibility</p:attrName>
                                        </p:attrNameLst>
                                      </p:cBhvr>
                                      <p:to>
                                        <p:strVal val="visible"/>
                                      </p:to>
                                    </p:set>
                                    <p:anim calcmode="lin" valueType="num">
                                      <p:cBhvr>
                                        <p:cTn id="41" dur="750" fill="hold"/>
                                        <p:tgtEl>
                                          <p:spTgt spid="187"/>
                                        </p:tgtEl>
                                        <p:attrNameLst>
                                          <p:attrName>ppt_w</p:attrName>
                                        </p:attrNameLst>
                                      </p:cBhvr>
                                      <p:tavLst>
                                        <p:tav tm="0">
                                          <p:val>
                                            <p:fltVal val="0"/>
                                          </p:val>
                                        </p:tav>
                                        <p:tav tm="100000">
                                          <p:val>
                                            <p:strVal val="#ppt_w"/>
                                          </p:val>
                                        </p:tav>
                                      </p:tavLst>
                                    </p:anim>
                                    <p:anim calcmode="lin" valueType="num">
                                      <p:cBhvr>
                                        <p:cTn id="42" dur="750" fill="hold"/>
                                        <p:tgtEl>
                                          <p:spTgt spid="187"/>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6" presetID="23" grpId="8" fill="hold">
                                  <p:stCondLst>
                                    <p:cond delay="0"/>
                                  </p:stCondLst>
                                  <p:iterate type="el" backwards="0">
                                    <p:tmAbs val="0"/>
                                  </p:iterate>
                                  <p:childTnLst>
                                    <p:set>
                                      <p:cBhvr>
                                        <p:cTn id="46" fill="hold"/>
                                        <p:tgtEl>
                                          <p:spTgt spid="184"/>
                                        </p:tgtEl>
                                        <p:attrNameLst>
                                          <p:attrName>style.visibility</p:attrName>
                                        </p:attrNameLst>
                                      </p:cBhvr>
                                      <p:to>
                                        <p:strVal val="visible"/>
                                      </p:to>
                                    </p:set>
                                    <p:anim calcmode="lin" valueType="num">
                                      <p:cBhvr>
                                        <p:cTn id="47" dur="750" fill="hold"/>
                                        <p:tgtEl>
                                          <p:spTgt spid="184"/>
                                        </p:tgtEl>
                                        <p:attrNameLst>
                                          <p:attrName>ppt_w</p:attrName>
                                        </p:attrNameLst>
                                      </p:cBhvr>
                                      <p:tavLst>
                                        <p:tav tm="0">
                                          <p:val>
                                            <p:fltVal val="0"/>
                                          </p:val>
                                        </p:tav>
                                        <p:tav tm="100000">
                                          <p:val>
                                            <p:strVal val="#ppt_w"/>
                                          </p:val>
                                        </p:tav>
                                      </p:tavLst>
                                    </p:anim>
                                    <p:anim calcmode="lin" valueType="num">
                                      <p:cBhvr>
                                        <p:cTn id="48" dur="750" fill="hold"/>
                                        <p:tgtEl>
                                          <p:spTgt spid="184"/>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32" presetID="23" grpId="9" fill="hold">
                                  <p:stCondLst>
                                    <p:cond delay="0"/>
                                  </p:stCondLst>
                                  <p:iterate type="el" backwards="0">
                                    <p:tmAbs val="0"/>
                                  </p:iterate>
                                  <p:childTnLst>
                                    <p:set>
                                      <p:cBhvr>
                                        <p:cTn id="52" fill="hold"/>
                                        <p:tgtEl>
                                          <p:spTgt spid="183"/>
                                        </p:tgtEl>
                                        <p:attrNameLst>
                                          <p:attrName>style.visibility</p:attrName>
                                        </p:attrNameLst>
                                      </p:cBhvr>
                                      <p:to>
                                        <p:strVal val="visible"/>
                                      </p:to>
                                    </p:set>
                                    <p:anim calcmode="lin" valueType="num">
                                      <p:cBhvr>
                                        <p:cTn id="53" dur="1000" fill="hold"/>
                                        <p:tgtEl>
                                          <p:spTgt spid="183"/>
                                        </p:tgtEl>
                                        <p:attrNameLst>
                                          <p:attrName>ppt_w</p:attrName>
                                        </p:attrNameLst>
                                      </p:cBhvr>
                                      <p:tavLst>
                                        <p:tav tm="0">
                                          <p:val>
                                            <p:strVal val="4*#ppt_w"/>
                                          </p:val>
                                        </p:tav>
                                        <p:tav tm="100000">
                                          <p:val>
                                            <p:strVal val="#ppt_w"/>
                                          </p:val>
                                        </p:tav>
                                      </p:tavLst>
                                    </p:anim>
                                    <p:anim calcmode="lin" valueType="num">
                                      <p:cBhvr>
                                        <p:cTn id="54" dur="1000" fill="hold"/>
                                        <p:tgtEl>
                                          <p:spTgt spid="18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55" fill="hold" display="0">
                  <p:stCondLst>
                    <p:cond delay="indefinite"/>
                  </p:stCondLst>
                </p:cTn>
                <p:tgtEl>
                  <p:spTgt spid="178"/>
                </p:tgtEl>
              </p:cMediaNode>
            </p:video>
            <p:seq concurrent="1" prevAc="none" nextAc="seek">
              <p:cTn id="56" evtFilter="cancelBubble" nodeType="interactiveSeq" restart="whenNotActive" fill="hold">
                <p:stCondLst>
                  <p:cond delay="0" evt="onClick">
                    <p:tgtEl>
                      <p:spTgt spid="178"/>
                    </p:tgtEl>
                  </p:cond>
                </p:stCondLst>
                <p:endSync delay="0" evt="end">
                  <p:rtn val="all"/>
                </p:endSync>
                <p:childTnLst>
                  <p:par>
                    <p:cTn id="57" fill="hold">
                      <p:stCondLst>
                        <p:cond delay="0"/>
                      </p:stCondLst>
                      <p:childTnLst>
                        <p:par>
                          <p:cTn id="58" fill="hold">
                            <p:stCondLst>
                              <p:cond delay="0"/>
                            </p:stCondLst>
                            <p:childTnLst>
                              <p:par>
                                <p:cTn id="59" presetClass="mediacall" nodeType="clickEffect" presetSubtype="0" presetID="2" fill="hold">
                                  <p:stCondLst>
                                    <p:cond delay="0"/>
                                  </p:stCondLst>
                                  <p:childTnLst>
                                    <p:cmd type="call" cmd="togglePause">
                                      <p:cBhvr>
                                        <p:cTn id="60" dur="1" fill="hold"/>
                                        <p:tgtEl>
                                          <p:spTgt spid="178"/>
                                        </p:tgtEl>
                                      </p:cBhvr>
                                    </p:cmd>
                                  </p:childTnLst>
                                </p:cTn>
                              </p:par>
                            </p:childTnLst>
                          </p:cTn>
                        </p:par>
                      </p:childTnLst>
                    </p:cTn>
                  </p:par>
                </p:childTnLst>
              </p:cTn>
              <p:nextCondLst>
                <p:cond delay="0" evt="onClick">
                  <p:tgtEl>
                    <p:spTgt spid="178"/>
                  </p:tgtEl>
                </p:cond>
              </p:nextCondLst>
            </p:seq>
          </p:childTnLst>
        </p:cTn>
      </p:par>
    </p:tnLst>
    <p:bldLst>
      <p:bldP build="whole" bldLvl="1" animBg="1" rev="0" advAuto="0" spid="182" grpId="2"/>
      <p:bldP build="whole" bldLvl="1" animBg="1" rev="0" advAuto="0" spid="187" grpId="7"/>
      <p:bldP build="whole" bldLvl="1" animBg="1" rev="0" advAuto="0" spid="180" grpId="6"/>
      <p:bldP build="whole" bldLvl="1" animBg="1" rev="0" advAuto="0" spid="186" grpId="4"/>
      <p:bldP build="whole" bldLvl="1" animBg="1" rev="0" advAuto="0" spid="185" grpId="3"/>
      <p:bldP build="whole" bldLvl="1" animBg="1" rev="0" advAuto="0" spid="179" grpId="5"/>
      <p:bldP build="whole" bldLvl="1" animBg="1" rev="0" advAuto="0" spid="183" grpId="9"/>
      <p:bldP build="whole" bldLvl="1" animBg="1" rev="0" advAuto="0" spid="184" grpId="8"/>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A 10 meter ladder is against a wall.  The top end of the ladder is sliding down the wall.  When the top end is 6 meters from the ground it is sliding down at 2 meters per second.  How fast is the bottom moving away from the wall at this moment?"/>
          <p:cNvSpPr txBox="1"/>
          <p:nvPr/>
        </p:nvSpPr>
        <p:spPr>
          <a:xfrm>
            <a:off x="1650677" y="877912"/>
            <a:ext cx="5127849" cy="119149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a:lstStyle>
          <a:p>
            <a:pPr/>
            <a:r>
              <a:t>A 10 meter ladder is against a wall.  The top end of the ladder is sliding down the wall.  When the top end is 6 meters from the ground it is sliding down at 2 meters per second.  How fast is the bottom moving away from the wall at this moment?</a:t>
            </a:r>
          </a:p>
        </p:txBody>
      </p:sp>
      <p:sp>
        <p:nvSpPr>
          <p:cNvPr id="190" name="1: What are you given? (think of units)…"/>
          <p:cNvSpPr txBox="1"/>
          <p:nvPr/>
        </p:nvSpPr>
        <p:spPr>
          <a:xfrm>
            <a:off x="623359" y="5466191"/>
            <a:ext cx="6085614" cy="3539283"/>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marL="431800" indent="-431800" algn="l">
              <a:lnSpc>
                <a:spcPct val="90000"/>
              </a:lnSpc>
              <a:spcBef>
                <a:spcPts val="3200"/>
              </a:spcBef>
              <a:buSzPct val="123000"/>
              <a:buChar char="•"/>
              <a:defRPr sz="2300">
                <a:solidFill>
                  <a:srgbClr val="000000"/>
                </a:solidFill>
              </a:defRPr>
            </a:pPr>
            <a:r>
              <a:t>1: What are you given? (think of units)</a:t>
            </a:r>
          </a:p>
          <a:p>
            <a:pPr marL="431800" indent="-431800" algn="l">
              <a:lnSpc>
                <a:spcPct val="90000"/>
              </a:lnSpc>
              <a:spcBef>
                <a:spcPts val="3200"/>
              </a:spcBef>
              <a:buSzPct val="123000"/>
              <a:buChar char="•"/>
              <a:defRPr sz="2300">
                <a:solidFill>
                  <a:srgbClr val="000000"/>
                </a:solidFill>
              </a:defRPr>
            </a:pPr>
            <a:r>
              <a:t>2. What are you asked for? (think of units)</a:t>
            </a:r>
          </a:p>
          <a:p>
            <a:pPr marL="431800" indent="-431800" algn="l">
              <a:lnSpc>
                <a:spcPct val="90000"/>
              </a:lnSpc>
              <a:spcBef>
                <a:spcPts val="3200"/>
              </a:spcBef>
              <a:buSzPct val="123000"/>
              <a:buChar char="•"/>
              <a:defRPr sz="2300">
                <a:solidFill>
                  <a:srgbClr val="000000"/>
                </a:solidFill>
              </a:defRPr>
            </a:pPr>
            <a:r>
              <a:t>3: What equation(s) connect these?</a:t>
            </a:r>
          </a:p>
          <a:p>
            <a:pPr marL="431800" indent="-431800" algn="l">
              <a:lnSpc>
                <a:spcPct val="90000"/>
              </a:lnSpc>
              <a:spcBef>
                <a:spcPts val="3200"/>
              </a:spcBef>
              <a:buSzPct val="123000"/>
              <a:buChar char="•"/>
              <a:defRPr sz="2300">
                <a:solidFill>
                  <a:srgbClr val="000000"/>
                </a:solidFill>
              </a:defRPr>
            </a:pPr>
            <a:r>
              <a:t>4: Implicitly Differentiate  ( d/dt ) </a:t>
            </a:r>
          </a:p>
          <a:p>
            <a:pPr marL="431800" indent="-431800" algn="l">
              <a:lnSpc>
                <a:spcPct val="90000"/>
              </a:lnSpc>
              <a:spcBef>
                <a:spcPts val="3200"/>
              </a:spcBef>
              <a:buSzPct val="123000"/>
              <a:buChar char="•"/>
              <a:defRPr sz="2300">
                <a:solidFill>
                  <a:srgbClr val="000000"/>
                </a:solidFill>
              </a:defRPr>
            </a:pPr>
            <a:r>
              <a:t>5: Evaluate @ known values (think of units)</a:t>
            </a:r>
          </a:p>
        </p:txBody>
      </p:sp>
      <p:grpSp>
        <p:nvGrpSpPr>
          <p:cNvPr id="195" name="Group"/>
          <p:cNvGrpSpPr/>
          <p:nvPr/>
        </p:nvGrpSpPr>
        <p:grpSpPr>
          <a:xfrm>
            <a:off x="2745823" y="2537995"/>
            <a:ext cx="2115542" cy="2459611"/>
            <a:chOff x="0" y="0"/>
            <a:chExt cx="2115541" cy="2459609"/>
          </a:xfrm>
        </p:grpSpPr>
        <p:sp>
          <p:nvSpPr>
            <p:cNvPr id="191" name="Triangle"/>
            <p:cNvSpPr/>
            <p:nvPr/>
          </p:nvSpPr>
          <p:spPr>
            <a:xfrm>
              <a:off x="575456" y="-1"/>
              <a:ext cx="1421933" cy="19234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noFill/>
            <a:ln w="50800" cap="flat">
              <a:solidFill>
                <a:srgbClr val="000000"/>
              </a:solidFill>
              <a:prstDash val="solid"/>
              <a:miter lim="400000"/>
            </a:ln>
            <a:effectLst/>
          </p:spPr>
          <p:txBody>
            <a:bodyPr wrap="square" lIns="27093" tIns="27093" rIns="27093" bIns="27093" numCol="1" anchor="ctr">
              <a:noAutofit/>
            </a:bodyPr>
            <a:lstStyle/>
            <a:p>
              <a:pPr defTabSz="587022">
                <a:defRPr sz="2200">
                  <a:solidFill>
                    <a:srgbClr val="FFFFFF"/>
                  </a:solidFill>
                  <a:latin typeface="Helvetica Neue Medium"/>
                  <a:ea typeface="Helvetica Neue Medium"/>
                  <a:cs typeface="Helvetica Neue Medium"/>
                  <a:sym typeface="Helvetica Neue Medium"/>
                </a:defRPr>
              </a:pPr>
            </a:p>
          </p:txBody>
        </p:sp>
        <p:pic>
          <p:nvPicPr>
            <p:cNvPr id="192" name="Image" descr="Image"/>
            <p:cNvPicPr>
              <a:picLocks noChangeAspect="1"/>
            </p:cNvPicPr>
            <p:nvPr/>
          </p:nvPicPr>
          <p:blipFill>
            <a:blip r:embed="rId2">
              <a:extLst/>
            </a:blip>
            <a:stretch>
              <a:fillRect/>
            </a:stretch>
          </p:blipFill>
          <p:spPr>
            <a:xfrm>
              <a:off x="0" y="656478"/>
              <a:ext cx="406400" cy="558801"/>
            </a:xfrm>
            <a:prstGeom prst="rect">
              <a:avLst/>
            </a:prstGeom>
            <a:ln w="3175" cap="flat">
              <a:noFill/>
              <a:miter lim="400000"/>
            </a:ln>
            <a:effectLst/>
          </p:spPr>
        </p:pic>
        <p:pic>
          <p:nvPicPr>
            <p:cNvPr id="193" name="Image" descr="Image"/>
            <p:cNvPicPr>
              <a:picLocks noChangeAspect="1"/>
            </p:cNvPicPr>
            <p:nvPr/>
          </p:nvPicPr>
          <p:blipFill>
            <a:blip r:embed="rId3">
              <a:extLst/>
            </a:blip>
            <a:stretch>
              <a:fillRect/>
            </a:stretch>
          </p:blipFill>
          <p:spPr>
            <a:xfrm>
              <a:off x="971106" y="1951609"/>
              <a:ext cx="419101" cy="508001"/>
            </a:xfrm>
            <a:prstGeom prst="rect">
              <a:avLst/>
            </a:prstGeom>
            <a:ln w="3175" cap="flat">
              <a:noFill/>
              <a:miter lim="400000"/>
            </a:ln>
            <a:effectLst/>
          </p:spPr>
        </p:pic>
        <p:pic>
          <p:nvPicPr>
            <p:cNvPr id="194" name="Image" descr="Image"/>
            <p:cNvPicPr>
              <a:picLocks noChangeAspect="1"/>
            </p:cNvPicPr>
            <p:nvPr/>
          </p:nvPicPr>
          <p:blipFill>
            <a:blip r:embed="rId4">
              <a:extLst/>
            </a:blip>
            <a:stretch>
              <a:fillRect/>
            </a:stretch>
          </p:blipFill>
          <p:spPr>
            <a:xfrm>
              <a:off x="1302741" y="390327"/>
              <a:ext cx="812801" cy="571501"/>
            </a:xfrm>
            <a:prstGeom prst="rect">
              <a:avLst/>
            </a:prstGeom>
            <a:ln w="3175" cap="flat">
              <a:noFill/>
              <a:miter lim="400000"/>
            </a:ln>
            <a:effectLst/>
          </p:spPr>
        </p:pic>
      </p:grpSp>
      <p:pic>
        <p:nvPicPr>
          <p:cNvPr id="196" name="Image" descr="Image"/>
          <p:cNvPicPr>
            <a:picLocks noChangeAspect="1"/>
          </p:cNvPicPr>
          <p:nvPr/>
        </p:nvPicPr>
        <p:blipFill>
          <a:blip r:embed="rId5">
            <a:extLst/>
          </a:blip>
          <a:stretch>
            <a:fillRect/>
          </a:stretch>
        </p:blipFill>
        <p:spPr>
          <a:xfrm>
            <a:off x="7687044" y="2413235"/>
            <a:ext cx="4800601" cy="1168401"/>
          </a:xfrm>
          <a:prstGeom prst="rect">
            <a:avLst/>
          </a:prstGeom>
          <a:ln w="3175">
            <a:miter lim="400000"/>
          </a:ln>
        </p:spPr>
      </p:pic>
      <p:pic>
        <p:nvPicPr>
          <p:cNvPr id="197" name="Image" descr="Image"/>
          <p:cNvPicPr>
            <a:picLocks noChangeAspect="1"/>
          </p:cNvPicPr>
          <p:nvPr/>
        </p:nvPicPr>
        <p:blipFill>
          <a:blip r:embed="rId6">
            <a:extLst/>
          </a:blip>
          <a:stretch>
            <a:fillRect/>
          </a:stretch>
        </p:blipFill>
        <p:spPr>
          <a:xfrm>
            <a:off x="8661071" y="3835614"/>
            <a:ext cx="2057401" cy="698501"/>
          </a:xfrm>
          <a:prstGeom prst="rect">
            <a:avLst/>
          </a:prstGeom>
          <a:ln w="3175">
            <a:miter lim="400000"/>
          </a:ln>
        </p:spPr>
      </p:pic>
      <p:pic>
        <p:nvPicPr>
          <p:cNvPr id="198" name="Image" descr="Image"/>
          <p:cNvPicPr>
            <a:picLocks noChangeAspect="1"/>
          </p:cNvPicPr>
          <p:nvPr/>
        </p:nvPicPr>
        <p:blipFill>
          <a:blip r:embed="rId7">
            <a:extLst/>
          </a:blip>
          <a:stretch>
            <a:fillRect/>
          </a:stretch>
        </p:blipFill>
        <p:spPr>
          <a:xfrm>
            <a:off x="8388021" y="4730248"/>
            <a:ext cx="2603501" cy="1003301"/>
          </a:xfrm>
          <a:prstGeom prst="rect">
            <a:avLst/>
          </a:prstGeom>
          <a:ln w="3175">
            <a:miter lim="400000"/>
          </a:ln>
        </p:spPr>
      </p:pic>
      <p:pic>
        <p:nvPicPr>
          <p:cNvPr id="199" name="Image" descr="Image"/>
          <p:cNvPicPr>
            <a:picLocks noChangeAspect="1"/>
          </p:cNvPicPr>
          <p:nvPr/>
        </p:nvPicPr>
        <p:blipFill>
          <a:blip r:embed="rId8">
            <a:extLst/>
          </a:blip>
          <a:stretch>
            <a:fillRect/>
          </a:stretch>
        </p:blipFill>
        <p:spPr>
          <a:xfrm>
            <a:off x="8222928" y="5818838"/>
            <a:ext cx="3276601" cy="1003301"/>
          </a:xfrm>
          <a:prstGeom prst="rect">
            <a:avLst/>
          </a:prstGeom>
          <a:ln w="3175">
            <a:miter lim="400000"/>
          </a:ln>
        </p:spPr>
      </p:pic>
      <p:pic>
        <p:nvPicPr>
          <p:cNvPr id="200" name="Image" descr="Image"/>
          <p:cNvPicPr>
            <a:picLocks noChangeAspect="1"/>
          </p:cNvPicPr>
          <p:nvPr/>
        </p:nvPicPr>
        <p:blipFill>
          <a:blip r:embed="rId9">
            <a:extLst/>
          </a:blip>
          <a:stretch>
            <a:fillRect/>
          </a:stretch>
        </p:blipFill>
        <p:spPr>
          <a:xfrm>
            <a:off x="8013378" y="796384"/>
            <a:ext cx="3695701" cy="1155701"/>
          </a:xfrm>
          <a:prstGeom prst="rect">
            <a:avLst/>
          </a:prstGeom>
          <a:ln w="3175">
            <a:miter lim="400000"/>
          </a:ln>
        </p:spPr>
      </p:pic>
      <p:pic>
        <p:nvPicPr>
          <p:cNvPr id="201" name="Image" descr="Image"/>
          <p:cNvPicPr>
            <a:picLocks noChangeAspect="1"/>
          </p:cNvPicPr>
          <p:nvPr/>
        </p:nvPicPr>
        <p:blipFill>
          <a:blip r:embed="rId10">
            <a:extLst/>
          </a:blip>
          <a:stretch>
            <a:fillRect/>
          </a:stretch>
        </p:blipFill>
        <p:spPr>
          <a:xfrm>
            <a:off x="8492127" y="6907428"/>
            <a:ext cx="2921001" cy="990601"/>
          </a:xfrm>
          <a:prstGeom prst="rect">
            <a:avLst/>
          </a:prstGeom>
          <a:ln w="3175">
            <a:miter lim="400000"/>
          </a:ln>
        </p:spPr>
      </p:pic>
      <p:sp>
        <p:nvSpPr>
          <p:cNvPr id="202" name="The bottom of the ladder is moving away from the wall…"/>
          <p:cNvSpPr txBox="1"/>
          <p:nvPr/>
        </p:nvSpPr>
        <p:spPr>
          <a:xfrm>
            <a:off x="7360733" y="8106862"/>
            <a:ext cx="5000990" cy="734298"/>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p>
            <a:pPr/>
            <a:r>
              <a:t>The bottom of the ladder is moving away from the wall</a:t>
            </a:r>
          </a:p>
          <a:p>
            <a:pPr/>
            <a:r>
              <a:t>at a rate of 1.5 meters per second when </a:t>
            </a:r>
          </a:p>
          <a:p>
            <a:pPr/>
            <a:r>
              <a:t>the height of the ladder is 6 meters from the ground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95"/>
                                        </p:tgtEl>
                                        <p:attrNameLst>
                                          <p:attrName>style.visibility</p:attrName>
                                        </p:attrNameLst>
                                      </p:cBhvr>
                                      <p:to>
                                        <p:strVal val="visible"/>
                                      </p:to>
                                    </p:set>
                                    <p:anim calcmode="lin" valueType="num">
                                      <p:cBhvr>
                                        <p:cTn id="7" dur="500" fill="hold"/>
                                        <p:tgtEl>
                                          <p:spTgt spid="195"/>
                                        </p:tgtEl>
                                        <p:attrNameLst>
                                          <p:attrName>ppt_w</p:attrName>
                                        </p:attrNameLst>
                                      </p:cBhvr>
                                      <p:tavLst>
                                        <p:tav tm="0">
                                          <p:val>
                                            <p:fltVal val="0"/>
                                          </p:val>
                                        </p:tav>
                                        <p:tav tm="100000">
                                          <p:val>
                                            <p:strVal val="#ppt_w"/>
                                          </p:val>
                                        </p:tav>
                                      </p:tavLst>
                                    </p:anim>
                                    <p:anim calcmode="lin" valueType="num">
                                      <p:cBhvr>
                                        <p:cTn id="8" dur="500" fill="hold"/>
                                        <p:tgtEl>
                                          <p:spTgt spid="19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190"/>
                                        </p:tgtEl>
                                        <p:attrNameLst>
                                          <p:attrName>style.visibility</p:attrName>
                                        </p:attrNameLst>
                                      </p:cBhvr>
                                      <p:to>
                                        <p:strVal val="visible"/>
                                      </p:to>
                                    </p:set>
                                    <p:anim calcmode="lin" valueType="num">
                                      <p:cBhvr>
                                        <p:cTn id="13" dur="200" fill="hold"/>
                                        <p:tgtEl>
                                          <p:spTgt spid="190"/>
                                        </p:tgtEl>
                                        <p:attrNameLst>
                                          <p:attrName>ppt_w</p:attrName>
                                        </p:attrNameLst>
                                      </p:cBhvr>
                                      <p:tavLst>
                                        <p:tav tm="0">
                                          <p:val>
                                            <p:fltVal val="0"/>
                                          </p:val>
                                        </p:tav>
                                        <p:tav tm="100000">
                                          <p:val>
                                            <p:strVal val="#ppt_w"/>
                                          </p:val>
                                        </p:tav>
                                      </p:tavLst>
                                    </p:anim>
                                    <p:anim calcmode="lin" valueType="num">
                                      <p:cBhvr>
                                        <p:cTn id="14" dur="200" fill="hold"/>
                                        <p:tgtEl>
                                          <p:spTgt spid="19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200"/>
                                        </p:tgtEl>
                                        <p:attrNameLst>
                                          <p:attrName>style.visibility</p:attrName>
                                        </p:attrNameLst>
                                      </p:cBhvr>
                                      <p:to>
                                        <p:strVal val="visible"/>
                                      </p:to>
                                    </p:set>
                                    <p:anim calcmode="lin" valueType="num">
                                      <p:cBhvr>
                                        <p:cTn id="19" dur="750" fill="hold"/>
                                        <p:tgtEl>
                                          <p:spTgt spid="200"/>
                                        </p:tgtEl>
                                        <p:attrNameLst>
                                          <p:attrName>ppt_w</p:attrName>
                                        </p:attrNameLst>
                                      </p:cBhvr>
                                      <p:tavLst>
                                        <p:tav tm="0">
                                          <p:val>
                                            <p:fltVal val="0"/>
                                          </p:val>
                                        </p:tav>
                                        <p:tav tm="100000">
                                          <p:val>
                                            <p:strVal val="#ppt_w"/>
                                          </p:val>
                                        </p:tav>
                                      </p:tavLst>
                                    </p:anim>
                                    <p:anim calcmode="lin" valueType="num">
                                      <p:cBhvr>
                                        <p:cTn id="20" dur="750" fill="hold"/>
                                        <p:tgtEl>
                                          <p:spTgt spid="20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6" presetID="23" grpId="4" fill="hold">
                                  <p:stCondLst>
                                    <p:cond delay="0"/>
                                  </p:stCondLst>
                                  <p:iterate type="el" backwards="0">
                                    <p:tmAbs val="0"/>
                                  </p:iterate>
                                  <p:childTnLst>
                                    <p:set>
                                      <p:cBhvr>
                                        <p:cTn id="24" fill="hold"/>
                                        <p:tgtEl>
                                          <p:spTgt spid="196"/>
                                        </p:tgtEl>
                                        <p:attrNameLst>
                                          <p:attrName>style.visibility</p:attrName>
                                        </p:attrNameLst>
                                      </p:cBhvr>
                                      <p:to>
                                        <p:strVal val="visible"/>
                                      </p:to>
                                    </p:set>
                                    <p:anim calcmode="lin" valueType="num">
                                      <p:cBhvr>
                                        <p:cTn id="25" dur="750" fill="hold"/>
                                        <p:tgtEl>
                                          <p:spTgt spid="196"/>
                                        </p:tgtEl>
                                        <p:attrNameLst>
                                          <p:attrName>ppt_w</p:attrName>
                                        </p:attrNameLst>
                                      </p:cBhvr>
                                      <p:tavLst>
                                        <p:tav tm="0">
                                          <p:val>
                                            <p:fltVal val="0"/>
                                          </p:val>
                                        </p:tav>
                                        <p:tav tm="100000">
                                          <p:val>
                                            <p:strVal val="#ppt_w"/>
                                          </p:val>
                                        </p:tav>
                                      </p:tavLst>
                                    </p:anim>
                                    <p:anim calcmode="lin" valueType="num">
                                      <p:cBhvr>
                                        <p:cTn id="26" dur="750" fill="hold"/>
                                        <p:tgtEl>
                                          <p:spTgt spid="19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6" presetID="23" grpId="5" fill="hold">
                                  <p:stCondLst>
                                    <p:cond delay="0"/>
                                  </p:stCondLst>
                                  <p:iterate type="el" backwards="0">
                                    <p:tmAbs val="0"/>
                                  </p:iterate>
                                  <p:childTnLst>
                                    <p:set>
                                      <p:cBhvr>
                                        <p:cTn id="30" fill="hold"/>
                                        <p:tgtEl>
                                          <p:spTgt spid="197"/>
                                        </p:tgtEl>
                                        <p:attrNameLst>
                                          <p:attrName>style.visibility</p:attrName>
                                        </p:attrNameLst>
                                      </p:cBhvr>
                                      <p:to>
                                        <p:strVal val="visible"/>
                                      </p:to>
                                    </p:set>
                                    <p:anim calcmode="lin" valueType="num">
                                      <p:cBhvr>
                                        <p:cTn id="31" dur="750" fill="hold"/>
                                        <p:tgtEl>
                                          <p:spTgt spid="197"/>
                                        </p:tgtEl>
                                        <p:attrNameLst>
                                          <p:attrName>ppt_w</p:attrName>
                                        </p:attrNameLst>
                                      </p:cBhvr>
                                      <p:tavLst>
                                        <p:tav tm="0">
                                          <p:val>
                                            <p:fltVal val="0"/>
                                          </p:val>
                                        </p:tav>
                                        <p:tav tm="100000">
                                          <p:val>
                                            <p:strVal val="#ppt_w"/>
                                          </p:val>
                                        </p:tav>
                                      </p:tavLst>
                                    </p:anim>
                                    <p:anim calcmode="lin" valueType="num">
                                      <p:cBhvr>
                                        <p:cTn id="32" dur="750" fill="hold"/>
                                        <p:tgtEl>
                                          <p:spTgt spid="19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6" presetID="23" grpId="6" fill="hold">
                                  <p:stCondLst>
                                    <p:cond delay="0"/>
                                  </p:stCondLst>
                                  <p:iterate type="el" backwards="0">
                                    <p:tmAbs val="0"/>
                                  </p:iterate>
                                  <p:childTnLst>
                                    <p:set>
                                      <p:cBhvr>
                                        <p:cTn id="36" fill="hold"/>
                                        <p:tgtEl>
                                          <p:spTgt spid="198"/>
                                        </p:tgtEl>
                                        <p:attrNameLst>
                                          <p:attrName>style.visibility</p:attrName>
                                        </p:attrNameLst>
                                      </p:cBhvr>
                                      <p:to>
                                        <p:strVal val="visible"/>
                                      </p:to>
                                    </p:set>
                                    <p:anim calcmode="lin" valueType="num">
                                      <p:cBhvr>
                                        <p:cTn id="37" dur="750" fill="hold"/>
                                        <p:tgtEl>
                                          <p:spTgt spid="198"/>
                                        </p:tgtEl>
                                        <p:attrNameLst>
                                          <p:attrName>ppt_w</p:attrName>
                                        </p:attrNameLst>
                                      </p:cBhvr>
                                      <p:tavLst>
                                        <p:tav tm="0">
                                          <p:val>
                                            <p:fltVal val="0"/>
                                          </p:val>
                                        </p:tav>
                                        <p:tav tm="100000">
                                          <p:val>
                                            <p:strVal val="#ppt_w"/>
                                          </p:val>
                                        </p:tav>
                                      </p:tavLst>
                                    </p:anim>
                                    <p:anim calcmode="lin" valueType="num">
                                      <p:cBhvr>
                                        <p:cTn id="38" dur="750" fill="hold"/>
                                        <p:tgtEl>
                                          <p:spTgt spid="19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6" presetID="23" grpId="7" fill="hold">
                                  <p:stCondLst>
                                    <p:cond delay="0"/>
                                  </p:stCondLst>
                                  <p:iterate type="el" backwards="0">
                                    <p:tmAbs val="0"/>
                                  </p:iterate>
                                  <p:childTnLst>
                                    <p:set>
                                      <p:cBhvr>
                                        <p:cTn id="42" fill="hold"/>
                                        <p:tgtEl>
                                          <p:spTgt spid="199"/>
                                        </p:tgtEl>
                                        <p:attrNameLst>
                                          <p:attrName>style.visibility</p:attrName>
                                        </p:attrNameLst>
                                      </p:cBhvr>
                                      <p:to>
                                        <p:strVal val="visible"/>
                                      </p:to>
                                    </p:set>
                                    <p:anim calcmode="lin" valueType="num">
                                      <p:cBhvr>
                                        <p:cTn id="43" dur="750" fill="hold"/>
                                        <p:tgtEl>
                                          <p:spTgt spid="199"/>
                                        </p:tgtEl>
                                        <p:attrNameLst>
                                          <p:attrName>ppt_w</p:attrName>
                                        </p:attrNameLst>
                                      </p:cBhvr>
                                      <p:tavLst>
                                        <p:tav tm="0">
                                          <p:val>
                                            <p:fltVal val="0"/>
                                          </p:val>
                                        </p:tav>
                                        <p:tav tm="100000">
                                          <p:val>
                                            <p:strVal val="#ppt_w"/>
                                          </p:val>
                                        </p:tav>
                                      </p:tavLst>
                                    </p:anim>
                                    <p:anim calcmode="lin" valueType="num">
                                      <p:cBhvr>
                                        <p:cTn id="44" dur="750" fill="hold"/>
                                        <p:tgtEl>
                                          <p:spTgt spid="19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6" presetID="23" grpId="8" fill="hold">
                                  <p:stCondLst>
                                    <p:cond delay="0"/>
                                  </p:stCondLst>
                                  <p:iterate type="el" backwards="0">
                                    <p:tmAbs val="0"/>
                                  </p:iterate>
                                  <p:childTnLst>
                                    <p:set>
                                      <p:cBhvr>
                                        <p:cTn id="48" fill="hold"/>
                                        <p:tgtEl>
                                          <p:spTgt spid="201"/>
                                        </p:tgtEl>
                                        <p:attrNameLst>
                                          <p:attrName>style.visibility</p:attrName>
                                        </p:attrNameLst>
                                      </p:cBhvr>
                                      <p:to>
                                        <p:strVal val="visible"/>
                                      </p:to>
                                    </p:set>
                                    <p:anim calcmode="lin" valueType="num">
                                      <p:cBhvr>
                                        <p:cTn id="49" dur="750" fill="hold"/>
                                        <p:tgtEl>
                                          <p:spTgt spid="201"/>
                                        </p:tgtEl>
                                        <p:attrNameLst>
                                          <p:attrName>ppt_w</p:attrName>
                                        </p:attrNameLst>
                                      </p:cBhvr>
                                      <p:tavLst>
                                        <p:tav tm="0">
                                          <p:val>
                                            <p:fltVal val="0"/>
                                          </p:val>
                                        </p:tav>
                                        <p:tav tm="100000">
                                          <p:val>
                                            <p:strVal val="#ppt_w"/>
                                          </p:val>
                                        </p:tav>
                                      </p:tavLst>
                                    </p:anim>
                                    <p:anim calcmode="lin" valueType="num">
                                      <p:cBhvr>
                                        <p:cTn id="50" dur="750" fill="hold"/>
                                        <p:tgtEl>
                                          <p:spTgt spid="201"/>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32" presetID="23" grpId="9" fill="hold">
                                  <p:stCondLst>
                                    <p:cond delay="0"/>
                                  </p:stCondLst>
                                  <p:iterate type="el" backwards="0">
                                    <p:tmAbs val="0"/>
                                  </p:iterate>
                                  <p:childTnLst>
                                    <p:set>
                                      <p:cBhvr>
                                        <p:cTn id="54" fill="hold"/>
                                        <p:tgtEl>
                                          <p:spTgt spid="202"/>
                                        </p:tgtEl>
                                        <p:attrNameLst>
                                          <p:attrName>style.visibility</p:attrName>
                                        </p:attrNameLst>
                                      </p:cBhvr>
                                      <p:to>
                                        <p:strVal val="visible"/>
                                      </p:to>
                                    </p:set>
                                    <p:anim calcmode="lin" valueType="num">
                                      <p:cBhvr>
                                        <p:cTn id="55" dur="1000" fill="hold"/>
                                        <p:tgtEl>
                                          <p:spTgt spid="202"/>
                                        </p:tgtEl>
                                        <p:attrNameLst>
                                          <p:attrName>ppt_w</p:attrName>
                                        </p:attrNameLst>
                                      </p:cBhvr>
                                      <p:tavLst>
                                        <p:tav tm="0">
                                          <p:val>
                                            <p:strVal val="4*#ppt_w"/>
                                          </p:val>
                                        </p:tav>
                                        <p:tav tm="100000">
                                          <p:val>
                                            <p:strVal val="#ppt_w"/>
                                          </p:val>
                                        </p:tav>
                                      </p:tavLst>
                                    </p:anim>
                                    <p:anim calcmode="lin" valueType="num">
                                      <p:cBhvr>
                                        <p:cTn id="56" dur="1000" fill="hold"/>
                                        <p:tgtEl>
                                          <p:spTgt spid="20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8"/>
      <p:bldP build="whole" bldLvl="1" animBg="1" rev="0" advAuto="0" spid="196" grpId="4"/>
      <p:bldP build="whole" bldLvl="1" animBg="1" rev="0" advAuto="0" spid="200" grpId="3"/>
      <p:bldP build="whole" bldLvl="1" animBg="1" rev="0" advAuto="0" spid="199" grpId="7"/>
      <p:bldP build="whole" bldLvl="1" animBg="1" rev="0" advAuto="0" spid="190" grpId="2"/>
      <p:bldP build="whole" bldLvl="1" animBg="1" rev="0" advAuto="0" spid="197" grpId="5"/>
      <p:bldP build="whole" bldLvl="1" animBg="1" rev="0" advAuto="0" spid="198" grpId="6"/>
      <p:bldP build="whole" bldLvl="1" animBg="1" rev="0" advAuto="0" spid="202" grpId="9"/>
      <p:bldP build="whole" bldLvl="1" animBg="1" rev="0" advAuto="0" spid="19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Image" descr="Image"/>
          <p:cNvPicPr>
            <a:picLocks noChangeAspect="1"/>
          </p:cNvPicPr>
          <p:nvPr/>
        </p:nvPicPr>
        <p:blipFill>
          <a:blip r:embed="rId2">
            <a:extLst/>
          </a:blip>
          <a:stretch>
            <a:fillRect/>
          </a:stretch>
        </p:blipFill>
        <p:spPr>
          <a:xfrm>
            <a:off x="7224151" y="4259014"/>
            <a:ext cx="5066683" cy="871281"/>
          </a:xfrm>
          <a:prstGeom prst="rect">
            <a:avLst/>
          </a:prstGeom>
          <a:ln w="3175">
            <a:miter lim="400000"/>
          </a:ln>
        </p:spPr>
      </p:pic>
      <p:sp>
        <p:nvSpPr>
          <p:cNvPr id="205" name="A spherical Balloon is being inflated at a rate of 10 cubic centimeters per second.  Find the rate of change of the surface Area of the Balloon at the moment when the surface area is 64π square centimeters."/>
          <p:cNvSpPr txBox="1"/>
          <p:nvPr/>
        </p:nvSpPr>
        <p:spPr>
          <a:xfrm>
            <a:off x="306185" y="197681"/>
            <a:ext cx="10883418" cy="211158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defTabSz="457200">
              <a:defRPr sz="3200">
                <a:solidFill>
                  <a:srgbClr val="000000"/>
                </a:solidFill>
                <a:latin typeface="Arial"/>
                <a:ea typeface="Arial"/>
                <a:cs typeface="Arial"/>
                <a:sym typeface="Arial"/>
              </a:defRPr>
            </a:lvl1pPr>
          </a:lstStyle>
          <a:p>
            <a:pPr/>
            <a:r>
              <a:t>A spherical Balloon is being inflated at a rate of 10 cubic centimeters per second.  Find the rate of change of the surface Area of the Balloon at the moment when the surface area is 64π square centimeters.</a:t>
            </a:r>
            <a:endParaRPr sz="1200">
              <a:latin typeface="Times Roman"/>
              <a:ea typeface="Times Roman"/>
              <a:cs typeface="Times Roman"/>
              <a:sym typeface="Times Roman"/>
            </a:endParaRPr>
          </a:p>
        </p:txBody>
      </p:sp>
      <p:pic>
        <p:nvPicPr>
          <p:cNvPr id="206" name="CNX_Calc_Figure_04_01_001.jpeg" descr="CNX_Calc_Figure_04_01_001.jpeg"/>
          <p:cNvPicPr>
            <a:picLocks noChangeAspect="1"/>
          </p:cNvPicPr>
          <p:nvPr/>
        </p:nvPicPr>
        <p:blipFill>
          <a:blip r:embed="rId3">
            <a:extLst/>
          </a:blip>
          <a:stretch>
            <a:fillRect/>
          </a:stretch>
        </p:blipFill>
        <p:spPr>
          <a:xfrm>
            <a:off x="780284" y="2320671"/>
            <a:ext cx="5066684" cy="1672006"/>
          </a:xfrm>
          <a:prstGeom prst="rect">
            <a:avLst/>
          </a:prstGeom>
          <a:ln w="3175">
            <a:miter lim="400000"/>
          </a:ln>
        </p:spPr>
      </p:pic>
      <p:pic>
        <p:nvPicPr>
          <p:cNvPr id="207" name="Image" descr="Image"/>
          <p:cNvPicPr>
            <a:picLocks noChangeAspect="1"/>
          </p:cNvPicPr>
          <p:nvPr/>
        </p:nvPicPr>
        <p:blipFill>
          <a:blip r:embed="rId4">
            <a:extLst/>
          </a:blip>
          <a:stretch>
            <a:fillRect/>
          </a:stretch>
        </p:blipFill>
        <p:spPr>
          <a:xfrm>
            <a:off x="8951727" y="3539523"/>
            <a:ext cx="2565401" cy="990601"/>
          </a:xfrm>
          <a:prstGeom prst="rect">
            <a:avLst/>
          </a:prstGeom>
          <a:ln w="3175">
            <a:miter lim="400000"/>
          </a:ln>
        </p:spPr>
      </p:pic>
      <p:pic>
        <p:nvPicPr>
          <p:cNvPr id="208" name="Image" descr="Image"/>
          <p:cNvPicPr>
            <a:picLocks noChangeAspect="1"/>
          </p:cNvPicPr>
          <p:nvPr/>
        </p:nvPicPr>
        <p:blipFill>
          <a:blip r:embed="rId5">
            <a:extLst/>
          </a:blip>
          <a:stretch>
            <a:fillRect/>
          </a:stretch>
        </p:blipFill>
        <p:spPr>
          <a:xfrm>
            <a:off x="8469127" y="1776925"/>
            <a:ext cx="3530601" cy="1689101"/>
          </a:xfrm>
          <a:prstGeom prst="rect">
            <a:avLst/>
          </a:prstGeom>
          <a:ln w="3175">
            <a:miter lim="400000"/>
          </a:ln>
        </p:spPr>
      </p:pic>
      <p:pic>
        <p:nvPicPr>
          <p:cNvPr id="209" name="Image" descr="Image"/>
          <p:cNvPicPr>
            <a:picLocks noChangeAspect="1"/>
          </p:cNvPicPr>
          <p:nvPr/>
        </p:nvPicPr>
        <p:blipFill>
          <a:blip r:embed="rId6">
            <a:extLst/>
          </a:blip>
          <a:stretch>
            <a:fillRect/>
          </a:stretch>
        </p:blipFill>
        <p:spPr>
          <a:xfrm>
            <a:off x="7163444" y="5110608"/>
            <a:ext cx="2743201" cy="990601"/>
          </a:xfrm>
          <a:prstGeom prst="rect">
            <a:avLst/>
          </a:prstGeom>
          <a:ln w="3175">
            <a:miter lim="400000"/>
          </a:ln>
        </p:spPr>
      </p:pic>
      <p:pic>
        <p:nvPicPr>
          <p:cNvPr id="210" name="Image" descr="Image"/>
          <p:cNvPicPr>
            <a:picLocks noChangeAspect="1"/>
          </p:cNvPicPr>
          <p:nvPr/>
        </p:nvPicPr>
        <p:blipFill>
          <a:blip r:embed="rId7">
            <a:extLst/>
          </a:blip>
          <a:stretch>
            <a:fillRect/>
          </a:stretch>
        </p:blipFill>
        <p:spPr>
          <a:xfrm>
            <a:off x="7146099" y="5923283"/>
            <a:ext cx="2133601" cy="1003301"/>
          </a:xfrm>
          <a:prstGeom prst="rect">
            <a:avLst/>
          </a:prstGeom>
          <a:ln w="3175">
            <a:miter lim="400000"/>
          </a:ln>
        </p:spPr>
      </p:pic>
      <p:pic>
        <p:nvPicPr>
          <p:cNvPr id="211" name="Image" descr="Image"/>
          <p:cNvPicPr>
            <a:picLocks noChangeAspect="1"/>
          </p:cNvPicPr>
          <p:nvPr/>
        </p:nvPicPr>
        <p:blipFill>
          <a:blip r:embed="rId8">
            <a:extLst/>
          </a:blip>
          <a:stretch>
            <a:fillRect/>
          </a:stretch>
        </p:blipFill>
        <p:spPr>
          <a:xfrm>
            <a:off x="7177849" y="6838379"/>
            <a:ext cx="2070101" cy="1117601"/>
          </a:xfrm>
          <a:prstGeom prst="rect">
            <a:avLst/>
          </a:prstGeom>
          <a:ln w="3175">
            <a:miter lim="400000"/>
          </a:ln>
        </p:spPr>
      </p:pic>
      <p:pic>
        <p:nvPicPr>
          <p:cNvPr id="212" name="Image" descr="Image"/>
          <p:cNvPicPr>
            <a:picLocks noChangeAspect="1"/>
          </p:cNvPicPr>
          <p:nvPr/>
        </p:nvPicPr>
        <p:blipFill>
          <a:blip r:embed="rId9">
            <a:extLst/>
          </a:blip>
          <a:stretch>
            <a:fillRect/>
          </a:stretch>
        </p:blipFill>
        <p:spPr>
          <a:xfrm>
            <a:off x="10313403" y="5140825"/>
            <a:ext cx="2133601" cy="1003301"/>
          </a:xfrm>
          <a:prstGeom prst="rect">
            <a:avLst/>
          </a:prstGeom>
          <a:ln w="3175">
            <a:miter lim="400000"/>
          </a:ln>
        </p:spPr>
      </p:pic>
      <p:pic>
        <p:nvPicPr>
          <p:cNvPr id="213" name="Image" descr="Image"/>
          <p:cNvPicPr>
            <a:picLocks noChangeAspect="1"/>
          </p:cNvPicPr>
          <p:nvPr/>
        </p:nvPicPr>
        <p:blipFill>
          <a:blip r:embed="rId10">
            <a:extLst/>
          </a:blip>
          <a:stretch>
            <a:fillRect/>
          </a:stretch>
        </p:blipFill>
        <p:spPr>
          <a:xfrm>
            <a:off x="10127860" y="6091256"/>
            <a:ext cx="2870201" cy="1117601"/>
          </a:xfrm>
          <a:prstGeom prst="rect">
            <a:avLst/>
          </a:prstGeom>
          <a:ln w="3175">
            <a:miter lim="400000"/>
          </a:ln>
        </p:spPr>
      </p:pic>
      <p:pic>
        <p:nvPicPr>
          <p:cNvPr id="214" name="Image" descr="Image"/>
          <p:cNvPicPr>
            <a:picLocks noChangeAspect="1"/>
          </p:cNvPicPr>
          <p:nvPr/>
        </p:nvPicPr>
        <p:blipFill>
          <a:blip r:embed="rId11">
            <a:extLst/>
          </a:blip>
          <a:stretch>
            <a:fillRect/>
          </a:stretch>
        </p:blipFill>
        <p:spPr>
          <a:xfrm>
            <a:off x="10030717" y="7165531"/>
            <a:ext cx="2844801" cy="1117601"/>
          </a:xfrm>
          <a:prstGeom prst="rect">
            <a:avLst/>
          </a:prstGeom>
          <a:ln w="3175">
            <a:miter lim="400000"/>
          </a:ln>
        </p:spPr>
      </p:pic>
      <p:sp>
        <p:nvSpPr>
          <p:cNvPr id="215" name="Line"/>
          <p:cNvSpPr/>
          <p:nvPr/>
        </p:nvSpPr>
        <p:spPr>
          <a:xfrm flipV="1">
            <a:off x="10061239" y="5210729"/>
            <a:ext cx="1" cy="3262978"/>
          </a:xfrm>
          <a:prstGeom prst="line">
            <a:avLst/>
          </a:prstGeom>
          <a:ln w="12700">
            <a:solidFill>
              <a:srgbClr val="000000"/>
            </a:solidFill>
            <a:miter lim="400000"/>
          </a:ln>
        </p:spPr>
        <p:txBody>
          <a:bodyPr lIns="27093" tIns="27093" rIns="27093" bIns="27093" anchor="ctr"/>
          <a:lstStyle/>
          <a:p>
            <a:pPr/>
          </a:p>
        </p:txBody>
      </p:sp>
      <p:sp>
        <p:nvSpPr>
          <p:cNvPr id="216" name="The surface area of the balloon is increasing at the rate of 5 square centimeters per second…"/>
          <p:cNvSpPr txBox="1"/>
          <p:nvPr/>
        </p:nvSpPr>
        <p:spPr>
          <a:xfrm>
            <a:off x="3948080" y="8443132"/>
            <a:ext cx="8320669" cy="505698"/>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p>
            <a:pPr/>
            <a:r>
              <a:t>The surface area of the balloon is increasing at the rate of 5 square centimeters per second</a:t>
            </a:r>
          </a:p>
          <a:p>
            <a:pPr/>
            <a:r>
              <a:t>when the surface area of the balloon is 64π square centimeters</a:t>
            </a:r>
          </a:p>
        </p:txBody>
      </p:sp>
      <p:sp>
        <p:nvSpPr>
          <p:cNvPr id="217" name="1: What are you given? (think of units)…"/>
          <p:cNvSpPr txBox="1"/>
          <p:nvPr/>
        </p:nvSpPr>
        <p:spPr>
          <a:xfrm>
            <a:off x="309468" y="4564491"/>
            <a:ext cx="6085614" cy="3539283"/>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marL="431800" indent="-431800" algn="l">
              <a:lnSpc>
                <a:spcPct val="90000"/>
              </a:lnSpc>
              <a:spcBef>
                <a:spcPts val="3200"/>
              </a:spcBef>
              <a:buSzPct val="123000"/>
              <a:buChar char="•"/>
              <a:defRPr sz="2300">
                <a:solidFill>
                  <a:srgbClr val="000000"/>
                </a:solidFill>
              </a:defRPr>
            </a:pPr>
            <a:r>
              <a:t>1: What are you given? (think of units)</a:t>
            </a:r>
          </a:p>
          <a:p>
            <a:pPr marL="431800" indent="-431800" algn="l">
              <a:lnSpc>
                <a:spcPct val="90000"/>
              </a:lnSpc>
              <a:spcBef>
                <a:spcPts val="3200"/>
              </a:spcBef>
              <a:buSzPct val="123000"/>
              <a:buChar char="•"/>
              <a:defRPr sz="2300">
                <a:solidFill>
                  <a:srgbClr val="000000"/>
                </a:solidFill>
              </a:defRPr>
            </a:pPr>
            <a:r>
              <a:t>2. What are you asked for? (think of units)</a:t>
            </a:r>
          </a:p>
          <a:p>
            <a:pPr marL="431800" indent="-431800" algn="l">
              <a:lnSpc>
                <a:spcPct val="90000"/>
              </a:lnSpc>
              <a:spcBef>
                <a:spcPts val="3200"/>
              </a:spcBef>
              <a:buSzPct val="123000"/>
              <a:buChar char="•"/>
              <a:defRPr sz="2300">
                <a:solidFill>
                  <a:srgbClr val="000000"/>
                </a:solidFill>
              </a:defRPr>
            </a:pPr>
            <a:r>
              <a:t>3: What equation(s) connect these?</a:t>
            </a:r>
          </a:p>
          <a:p>
            <a:pPr marL="431800" indent="-431800" algn="l">
              <a:lnSpc>
                <a:spcPct val="90000"/>
              </a:lnSpc>
              <a:spcBef>
                <a:spcPts val="3200"/>
              </a:spcBef>
              <a:buSzPct val="123000"/>
              <a:buChar char="•"/>
              <a:defRPr sz="2300">
                <a:solidFill>
                  <a:srgbClr val="000000"/>
                </a:solidFill>
              </a:defRPr>
            </a:pPr>
            <a:r>
              <a:t>4: Implicitly Differentiate  ( d/dt ) </a:t>
            </a:r>
          </a:p>
          <a:p>
            <a:pPr marL="431800" indent="-431800" algn="l">
              <a:lnSpc>
                <a:spcPct val="90000"/>
              </a:lnSpc>
              <a:spcBef>
                <a:spcPts val="3200"/>
              </a:spcBef>
              <a:buSzPct val="123000"/>
              <a:buChar char="•"/>
              <a:defRPr sz="2300">
                <a:solidFill>
                  <a:srgbClr val="000000"/>
                </a:solidFill>
              </a:defRPr>
            </a:pPr>
            <a:r>
              <a:t>5: Evaluate @ known values (think of units)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17"/>
                                        </p:tgtEl>
                                        <p:attrNameLst>
                                          <p:attrName>style.visibility</p:attrName>
                                        </p:attrNameLst>
                                      </p:cBhvr>
                                      <p:to>
                                        <p:strVal val="visible"/>
                                      </p:to>
                                    </p:set>
                                    <p:anim calcmode="lin" valueType="num">
                                      <p:cBhvr>
                                        <p:cTn id="7" dur="200" fill="hold"/>
                                        <p:tgtEl>
                                          <p:spTgt spid="217"/>
                                        </p:tgtEl>
                                        <p:attrNameLst>
                                          <p:attrName>ppt_w</p:attrName>
                                        </p:attrNameLst>
                                      </p:cBhvr>
                                      <p:tavLst>
                                        <p:tav tm="0">
                                          <p:val>
                                            <p:fltVal val="0"/>
                                          </p:val>
                                        </p:tav>
                                        <p:tav tm="100000">
                                          <p:val>
                                            <p:strVal val="#ppt_w"/>
                                          </p:val>
                                        </p:tav>
                                      </p:tavLst>
                                    </p:anim>
                                    <p:anim calcmode="lin" valueType="num">
                                      <p:cBhvr>
                                        <p:cTn id="8" dur="200" fill="hold"/>
                                        <p:tgtEl>
                                          <p:spTgt spid="2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208"/>
                                        </p:tgtEl>
                                        <p:attrNameLst>
                                          <p:attrName>style.visibility</p:attrName>
                                        </p:attrNameLst>
                                      </p:cBhvr>
                                      <p:to>
                                        <p:strVal val="visible"/>
                                      </p:to>
                                    </p:set>
                                    <p:anim calcmode="lin" valueType="num">
                                      <p:cBhvr>
                                        <p:cTn id="13" dur="750" fill="hold"/>
                                        <p:tgtEl>
                                          <p:spTgt spid="208"/>
                                        </p:tgtEl>
                                        <p:attrNameLst>
                                          <p:attrName>ppt_w</p:attrName>
                                        </p:attrNameLst>
                                      </p:cBhvr>
                                      <p:tavLst>
                                        <p:tav tm="0">
                                          <p:val>
                                            <p:fltVal val="0"/>
                                          </p:val>
                                        </p:tav>
                                        <p:tav tm="100000">
                                          <p:val>
                                            <p:strVal val="#ppt_w"/>
                                          </p:val>
                                        </p:tav>
                                      </p:tavLst>
                                    </p:anim>
                                    <p:anim calcmode="lin" valueType="num">
                                      <p:cBhvr>
                                        <p:cTn id="14" dur="750" fill="hold"/>
                                        <p:tgtEl>
                                          <p:spTgt spid="20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207"/>
                                        </p:tgtEl>
                                        <p:attrNameLst>
                                          <p:attrName>style.visibility</p:attrName>
                                        </p:attrNameLst>
                                      </p:cBhvr>
                                      <p:to>
                                        <p:strVal val="visible"/>
                                      </p:to>
                                    </p:set>
                                    <p:anim calcmode="lin" valueType="num">
                                      <p:cBhvr>
                                        <p:cTn id="19" dur="750" fill="hold"/>
                                        <p:tgtEl>
                                          <p:spTgt spid="207"/>
                                        </p:tgtEl>
                                        <p:attrNameLst>
                                          <p:attrName>ppt_w</p:attrName>
                                        </p:attrNameLst>
                                      </p:cBhvr>
                                      <p:tavLst>
                                        <p:tav tm="0">
                                          <p:val>
                                            <p:fltVal val="0"/>
                                          </p:val>
                                        </p:tav>
                                        <p:tav tm="100000">
                                          <p:val>
                                            <p:strVal val="#ppt_w"/>
                                          </p:val>
                                        </p:tav>
                                      </p:tavLst>
                                    </p:anim>
                                    <p:anim calcmode="lin" valueType="num">
                                      <p:cBhvr>
                                        <p:cTn id="20" dur="750" fill="hold"/>
                                        <p:tgtEl>
                                          <p:spTgt spid="20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6" presetID="23" grpId="4" fill="hold">
                                  <p:stCondLst>
                                    <p:cond delay="0"/>
                                  </p:stCondLst>
                                  <p:iterate type="el" backwards="0">
                                    <p:tmAbs val="0"/>
                                  </p:iterate>
                                  <p:childTnLst>
                                    <p:set>
                                      <p:cBhvr>
                                        <p:cTn id="24" fill="hold"/>
                                        <p:tgtEl>
                                          <p:spTgt spid="204"/>
                                        </p:tgtEl>
                                        <p:attrNameLst>
                                          <p:attrName>style.visibility</p:attrName>
                                        </p:attrNameLst>
                                      </p:cBhvr>
                                      <p:to>
                                        <p:strVal val="visible"/>
                                      </p:to>
                                    </p:set>
                                    <p:anim calcmode="lin" valueType="num">
                                      <p:cBhvr>
                                        <p:cTn id="25" dur="750" fill="hold"/>
                                        <p:tgtEl>
                                          <p:spTgt spid="204"/>
                                        </p:tgtEl>
                                        <p:attrNameLst>
                                          <p:attrName>ppt_w</p:attrName>
                                        </p:attrNameLst>
                                      </p:cBhvr>
                                      <p:tavLst>
                                        <p:tav tm="0">
                                          <p:val>
                                            <p:fltVal val="0"/>
                                          </p:val>
                                        </p:tav>
                                        <p:tav tm="100000">
                                          <p:val>
                                            <p:strVal val="#ppt_w"/>
                                          </p:val>
                                        </p:tav>
                                      </p:tavLst>
                                    </p:anim>
                                    <p:anim calcmode="lin" valueType="num">
                                      <p:cBhvr>
                                        <p:cTn id="26" dur="750" fill="hold"/>
                                        <p:tgtEl>
                                          <p:spTgt spid="20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6" presetID="23" grpId="5" fill="hold">
                                  <p:stCondLst>
                                    <p:cond delay="0"/>
                                  </p:stCondLst>
                                  <p:iterate type="el" backwards="0">
                                    <p:tmAbs val="0"/>
                                  </p:iterate>
                                  <p:childTnLst>
                                    <p:set>
                                      <p:cBhvr>
                                        <p:cTn id="30" fill="hold"/>
                                        <p:tgtEl>
                                          <p:spTgt spid="209"/>
                                        </p:tgtEl>
                                        <p:attrNameLst>
                                          <p:attrName>style.visibility</p:attrName>
                                        </p:attrNameLst>
                                      </p:cBhvr>
                                      <p:to>
                                        <p:strVal val="visible"/>
                                      </p:to>
                                    </p:set>
                                    <p:anim calcmode="lin" valueType="num">
                                      <p:cBhvr>
                                        <p:cTn id="31" dur="750" fill="hold"/>
                                        <p:tgtEl>
                                          <p:spTgt spid="209"/>
                                        </p:tgtEl>
                                        <p:attrNameLst>
                                          <p:attrName>ppt_w</p:attrName>
                                        </p:attrNameLst>
                                      </p:cBhvr>
                                      <p:tavLst>
                                        <p:tav tm="0">
                                          <p:val>
                                            <p:fltVal val="0"/>
                                          </p:val>
                                        </p:tav>
                                        <p:tav tm="100000">
                                          <p:val>
                                            <p:strVal val="#ppt_w"/>
                                          </p:val>
                                        </p:tav>
                                      </p:tavLst>
                                    </p:anim>
                                    <p:anim calcmode="lin" valueType="num">
                                      <p:cBhvr>
                                        <p:cTn id="32" dur="750" fill="hold"/>
                                        <p:tgtEl>
                                          <p:spTgt spid="20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6" presetID="23" grpId="6" fill="hold">
                                  <p:stCondLst>
                                    <p:cond delay="0"/>
                                  </p:stCondLst>
                                  <p:iterate type="el" backwards="0">
                                    <p:tmAbs val="0"/>
                                  </p:iterate>
                                  <p:childTnLst>
                                    <p:set>
                                      <p:cBhvr>
                                        <p:cTn id="36" fill="hold"/>
                                        <p:tgtEl>
                                          <p:spTgt spid="210"/>
                                        </p:tgtEl>
                                        <p:attrNameLst>
                                          <p:attrName>style.visibility</p:attrName>
                                        </p:attrNameLst>
                                      </p:cBhvr>
                                      <p:to>
                                        <p:strVal val="visible"/>
                                      </p:to>
                                    </p:set>
                                    <p:anim calcmode="lin" valueType="num">
                                      <p:cBhvr>
                                        <p:cTn id="37" dur="750" fill="hold"/>
                                        <p:tgtEl>
                                          <p:spTgt spid="210"/>
                                        </p:tgtEl>
                                        <p:attrNameLst>
                                          <p:attrName>ppt_w</p:attrName>
                                        </p:attrNameLst>
                                      </p:cBhvr>
                                      <p:tavLst>
                                        <p:tav tm="0">
                                          <p:val>
                                            <p:fltVal val="0"/>
                                          </p:val>
                                        </p:tav>
                                        <p:tav tm="100000">
                                          <p:val>
                                            <p:strVal val="#ppt_w"/>
                                          </p:val>
                                        </p:tav>
                                      </p:tavLst>
                                    </p:anim>
                                    <p:anim calcmode="lin" valueType="num">
                                      <p:cBhvr>
                                        <p:cTn id="38" dur="750" fill="hold"/>
                                        <p:tgtEl>
                                          <p:spTgt spid="21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6" presetID="23" grpId="7" fill="hold">
                                  <p:stCondLst>
                                    <p:cond delay="0"/>
                                  </p:stCondLst>
                                  <p:iterate type="el" backwards="0">
                                    <p:tmAbs val="0"/>
                                  </p:iterate>
                                  <p:childTnLst>
                                    <p:set>
                                      <p:cBhvr>
                                        <p:cTn id="42" fill="hold"/>
                                        <p:tgtEl>
                                          <p:spTgt spid="211"/>
                                        </p:tgtEl>
                                        <p:attrNameLst>
                                          <p:attrName>style.visibility</p:attrName>
                                        </p:attrNameLst>
                                      </p:cBhvr>
                                      <p:to>
                                        <p:strVal val="visible"/>
                                      </p:to>
                                    </p:set>
                                    <p:anim calcmode="lin" valueType="num">
                                      <p:cBhvr>
                                        <p:cTn id="43" dur="750" fill="hold"/>
                                        <p:tgtEl>
                                          <p:spTgt spid="211"/>
                                        </p:tgtEl>
                                        <p:attrNameLst>
                                          <p:attrName>ppt_w</p:attrName>
                                        </p:attrNameLst>
                                      </p:cBhvr>
                                      <p:tavLst>
                                        <p:tav tm="0">
                                          <p:val>
                                            <p:fltVal val="0"/>
                                          </p:val>
                                        </p:tav>
                                        <p:tav tm="100000">
                                          <p:val>
                                            <p:strVal val="#ppt_w"/>
                                          </p:val>
                                        </p:tav>
                                      </p:tavLst>
                                    </p:anim>
                                    <p:anim calcmode="lin" valueType="num">
                                      <p:cBhvr>
                                        <p:cTn id="44" dur="750" fill="hold"/>
                                        <p:tgtEl>
                                          <p:spTgt spid="211"/>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6" presetID="23" grpId="8" fill="hold">
                                  <p:stCondLst>
                                    <p:cond delay="0"/>
                                  </p:stCondLst>
                                  <p:iterate type="el" backwards="0">
                                    <p:tmAbs val="0"/>
                                  </p:iterate>
                                  <p:childTnLst>
                                    <p:set>
                                      <p:cBhvr>
                                        <p:cTn id="48" fill="hold"/>
                                        <p:tgtEl>
                                          <p:spTgt spid="212"/>
                                        </p:tgtEl>
                                        <p:attrNameLst>
                                          <p:attrName>style.visibility</p:attrName>
                                        </p:attrNameLst>
                                      </p:cBhvr>
                                      <p:to>
                                        <p:strVal val="visible"/>
                                      </p:to>
                                    </p:set>
                                    <p:anim calcmode="lin" valueType="num">
                                      <p:cBhvr>
                                        <p:cTn id="49" dur="750" fill="hold"/>
                                        <p:tgtEl>
                                          <p:spTgt spid="212"/>
                                        </p:tgtEl>
                                        <p:attrNameLst>
                                          <p:attrName>ppt_w</p:attrName>
                                        </p:attrNameLst>
                                      </p:cBhvr>
                                      <p:tavLst>
                                        <p:tav tm="0">
                                          <p:val>
                                            <p:fltVal val="0"/>
                                          </p:val>
                                        </p:tav>
                                        <p:tav tm="100000">
                                          <p:val>
                                            <p:strVal val="#ppt_w"/>
                                          </p:val>
                                        </p:tav>
                                      </p:tavLst>
                                    </p:anim>
                                    <p:anim calcmode="lin" valueType="num">
                                      <p:cBhvr>
                                        <p:cTn id="50" dur="750" fill="hold"/>
                                        <p:tgtEl>
                                          <p:spTgt spid="212"/>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16" presetID="23" grpId="9" fill="hold">
                                  <p:stCondLst>
                                    <p:cond delay="0"/>
                                  </p:stCondLst>
                                  <p:iterate type="el" backwards="0">
                                    <p:tmAbs val="0"/>
                                  </p:iterate>
                                  <p:childTnLst>
                                    <p:set>
                                      <p:cBhvr>
                                        <p:cTn id="54" fill="hold"/>
                                        <p:tgtEl>
                                          <p:spTgt spid="213"/>
                                        </p:tgtEl>
                                        <p:attrNameLst>
                                          <p:attrName>style.visibility</p:attrName>
                                        </p:attrNameLst>
                                      </p:cBhvr>
                                      <p:to>
                                        <p:strVal val="visible"/>
                                      </p:to>
                                    </p:set>
                                    <p:anim calcmode="lin" valueType="num">
                                      <p:cBhvr>
                                        <p:cTn id="55" dur="750" fill="hold"/>
                                        <p:tgtEl>
                                          <p:spTgt spid="213"/>
                                        </p:tgtEl>
                                        <p:attrNameLst>
                                          <p:attrName>ppt_w</p:attrName>
                                        </p:attrNameLst>
                                      </p:cBhvr>
                                      <p:tavLst>
                                        <p:tav tm="0">
                                          <p:val>
                                            <p:fltVal val="0"/>
                                          </p:val>
                                        </p:tav>
                                        <p:tav tm="100000">
                                          <p:val>
                                            <p:strVal val="#ppt_w"/>
                                          </p:val>
                                        </p:tav>
                                      </p:tavLst>
                                    </p:anim>
                                    <p:anim calcmode="lin" valueType="num">
                                      <p:cBhvr>
                                        <p:cTn id="56" dur="750" fill="hold"/>
                                        <p:tgtEl>
                                          <p:spTgt spid="213"/>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16" presetID="23" grpId="10" fill="hold">
                                  <p:stCondLst>
                                    <p:cond delay="0"/>
                                  </p:stCondLst>
                                  <p:iterate type="el" backwards="0">
                                    <p:tmAbs val="0"/>
                                  </p:iterate>
                                  <p:childTnLst>
                                    <p:set>
                                      <p:cBhvr>
                                        <p:cTn id="60" fill="hold"/>
                                        <p:tgtEl>
                                          <p:spTgt spid="214"/>
                                        </p:tgtEl>
                                        <p:attrNameLst>
                                          <p:attrName>style.visibility</p:attrName>
                                        </p:attrNameLst>
                                      </p:cBhvr>
                                      <p:to>
                                        <p:strVal val="visible"/>
                                      </p:to>
                                    </p:set>
                                    <p:anim calcmode="lin" valueType="num">
                                      <p:cBhvr>
                                        <p:cTn id="61" dur="750" fill="hold"/>
                                        <p:tgtEl>
                                          <p:spTgt spid="214"/>
                                        </p:tgtEl>
                                        <p:attrNameLst>
                                          <p:attrName>ppt_w</p:attrName>
                                        </p:attrNameLst>
                                      </p:cBhvr>
                                      <p:tavLst>
                                        <p:tav tm="0">
                                          <p:val>
                                            <p:fltVal val="0"/>
                                          </p:val>
                                        </p:tav>
                                        <p:tav tm="100000">
                                          <p:val>
                                            <p:strVal val="#ppt_w"/>
                                          </p:val>
                                        </p:tav>
                                      </p:tavLst>
                                    </p:anim>
                                    <p:anim calcmode="lin" valueType="num">
                                      <p:cBhvr>
                                        <p:cTn id="62" dur="750" fill="hold"/>
                                        <p:tgtEl>
                                          <p:spTgt spid="214"/>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32" presetID="23" grpId="11" fill="hold">
                                  <p:stCondLst>
                                    <p:cond delay="0"/>
                                  </p:stCondLst>
                                  <p:iterate type="el" backwards="0">
                                    <p:tmAbs val="0"/>
                                  </p:iterate>
                                  <p:childTnLst>
                                    <p:set>
                                      <p:cBhvr>
                                        <p:cTn id="66" fill="hold"/>
                                        <p:tgtEl>
                                          <p:spTgt spid="216"/>
                                        </p:tgtEl>
                                        <p:attrNameLst>
                                          <p:attrName>style.visibility</p:attrName>
                                        </p:attrNameLst>
                                      </p:cBhvr>
                                      <p:to>
                                        <p:strVal val="visible"/>
                                      </p:to>
                                    </p:set>
                                    <p:anim calcmode="lin" valueType="num">
                                      <p:cBhvr>
                                        <p:cTn id="67" dur="1000" fill="hold"/>
                                        <p:tgtEl>
                                          <p:spTgt spid="216"/>
                                        </p:tgtEl>
                                        <p:attrNameLst>
                                          <p:attrName>ppt_w</p:attrName>
                                        </p:attrNameLst>
                                      </p:cBhvr>
                                      <p:tavLst>
                                        <p:tav tm="0">
                                          <p:val>
                                            <p:strVal val="4*#ppt_w"/>
                                          </p:val>
                                        </p:tav>
                                        <p:tav tm="100000">
                                          <p:val>
                                            <p:strVal val="#ppt_w"/>
                                          </p:val>
                                        </p:tav>
                                      </p:tavLst>
                                    </p:anim>
                                    <p:anim calcmode="lin" valueType="num">
                                      <p:cBhvr>
                                        <p:cTn id="68" dur="1000" fill="hold"/>
                                        <p:tgtEl>
                                          <p:spTgt spid="2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4" grpId="4"/>
      <p:bldP build="whole" bldLvl="1" animBg="1" rev="0" advAuto="0" spid="210" grpId="6"/>
      <p:bldP build="whole" bldLvl="1" animBg="1" rev="0" advAuto="0" spid="213" grpId="9"/>
      <p:bldP build="whole" bldLvl="1" animBg="1" rev="0" advAuto="0" spid="209" grpId="5"/>
      <p:bldP build="whole" bldLvl="1" animBg="1" rev="0" advAuto="0" spid="207" grpId="3"/>
      <p:bldP build="whole" bldLvl="1" animBg="1" rev="0" advAuto="0" spid="217" grpId="1"/>
      <p:bldP build="whole" bldLvl="1" animBg="1" rev="0" advAuto="0" spid="212" grpId="8"/>
      <p:bldP build="whole" bldLvl="1" animBg="1" rev="0" advAuto="0" spid="216" grpId="11"/>
      <p:bldP build="whole" bldLvl="1" animBg="1" rev="0" advAuto="0" spid="214" grpId="10"/>
      <p:bldP build="whole" bldLvl="1" animBg="1" rev="0" advAuto="0" spid="208" grpId="2"/>
      <p:bldP build="whole" bldLvl="1" animBg="1" rev="0" advAuto="0" spid="211" grpId="7"/>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Joe is standing 6 miles due east of Moe.  If Joe walks due North at 3 mph while Moe walks due south at 1 mph, at what rate is the distance between them changing after 2 hours?"/>
          <p:cNvSpPr txBox="1"/>
          <p:nvPr/>
        </p:nvSpPr>
        <p:spPr>
          <a:xfrm>
            <a:off x="188672" y="106282"/>
            <a:ext cx="10883418" cy="2111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defTabSz="457200">
              <a:defRPr sz="3200">
                <a:solidFill>
                  <a:srgbClr val="000000"/>
                </a:solidFill>
                <a:latin typeface="Arial"/>
                <a:ea typeface="Arial"/>
                <a:cs typeface="Arial"/>
                <a:sym typeface="Arial"/>
              </a:defRPr>
            </a:lvl1pPr>
          </a:lstStyle>
          <a:p>
            <a:pPr/>
            <a:r>
              <a:t>Joe is standing 6 miles due east of Moe.  If Joe walks due North at 3 mph while Moe walks due south at 1 mph, at what rate is the distance between them changing after 2 hours?  </a:t>
            </a:r>
            <a:endParaRPr sz="1200">
              <a:latin typeface="Times Roman"/>
              <a:ea typeface="Times Roman"/>
              <a:cs typeface="Times Roman"/>
              <a:sym typeface="Times Roman"/>
            </a:endParaRPr>
          </a:p>
        </p:txBody>
      </p:sp>
      <p:sp>
        <p:nvSpPr>
          <p:cNvPr id="220" name="1: What are you given? (think of units)…"/>
          <p:cNvSpPr txBox="1"/>
          <p:nvPr>
            <p:ph type="body" sz="quarter" idx="4294967295"/>
          </p:nvPr>
        </p:nvSpPr>
        <p:spPr>
          <a:xfrm>
            <a:off x="283876" y="4684134"/>
            <a:ext cx="6085614" cy="3643157"/>
          </a:xfrm>
          <a:prstGeom prst="rect">
            <a:avLst/>
          </a:prstGeom>
        </p:spPr>
        <p:txBody>
          <a:bodyPr/>
          <a:lstStyle/>
          <a:p>
            <a:pPr marL="431800" indent="-431800" defTabSz="1733930">
              <a:lnSpc>
                <a:spcPct val="90000"/>
              </a:lnSpc>
              <a:spcBef>
                <a:spcPts val="3200"/>
              </a:spcBef>
              <a:buSzPct val="123000"/>
              <a:buChar char="•"/>
              <a:defRPr b="0" sz="2300"/>
            </a:pPr>
            <a:r>
              <a:t>1: What are you given? (think of units)</a:t>
            </a:r>
          </a:p>
          <a:p>
            <a:pPr marL="431800" indent="-431800" defTabSz="1733930">
              <a:lnSpc>
                <a:spcPct val="90000"/>
              </a:lnSpc>
              <a:spcBef>
                <a:spcPts val="3200"/>
              </a:spcBef>
              <a:buSzPct val="123000"/>
              <a:buChar char="•"/>
              <a:defRPr b="0" sz="2300"/>
            </a:pPr>
            <a:r>
              <a:t>2. What are you asked for? (think of units)</a:t>
            </a:r>
          </a:p>
          <a:p>
            <a:pPr marL="431800" indent="-431800" defTabSz="1733930">
              <a:lnSpc>
                <a:spcPct val="90000"/>
              </a:lnSpc>
              <a:spcBef>
                <a:spcPts val="3200"/>
              </a:spcBef>
              <a:buSzPct val="123000"/>
              <a:buChar char="•"/>
              <a:defRPr b="0" sz="2300"/>
            </a:pPr>
            <a:r>
              <a:t>3: What equation(s) connect these?</a:t>
            </a:r>
          </a:p>
          <a:p>
            <a:pPr marL="431800" indent="-431800" defTabSz="1733930">
              <a:lnSpc>
                <a:spcPct val="90000"/>
              </a:lnSpc>
              <a:spcBef>
                <a:spcPts val="3200"/>
              </a:spcBef>
              <a:buSzPct val="123000"/>
              <a:buChar char="•"/>
              <a:defRPr b="0" sz="2300"/>
            </a:pPr>
            <a:r>
              <a:t>4: Implicitly Differentiate  ( d/dt ) </a:t>
            </a:r>
          </a:p>
          <a:p>
            <a:pPr marL="431800" indent="-431800" defTabSz="1733930">
              <a:lnSpc>
                <a:spcPct val="90000"/>
              </a:lnSpc>
              <a:spcBef>
                <a:spcPts val="3200"/>
              </a:spcBef>
              <a:buSzPct val="123000"/>
              <a:buChar char="•"/>
              <a:defRPr b="0" sz="2300"/>
            </a:pPr>
            <a:r>
              <a:t>5: Evaluate @ known value (think of units)</a:t>
            </a:r>
          </a:p>
        </p:txBody>
      </p:sp>
      <p:sp>
        <p:nvSpPr>
          <p:cNvPr id="221" name="After 2 hours, the distance between Joe and Moe…"/>
          <p:cNvSpPr txBox="1"/>
          <p:nvPr/>
        </p:nvSpPr>
        <p:spPr>
          <a:xfrm>
            <a:off x="7622186" y="8765678"/>
            <a:ext cx="4602311" cy="505698"/>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p>
            <a:pPr/>
            <a:r>
              <a:t>After 2 hours, the distance between Joe and Moe </a:t>
            </a:r>
          </a:p>
          <a:p>
            <a:pPr/>
            <a:r>
              <a:t>is increasing at a rate of 3.2 mph</a:t>
            </a:r>
          </a:p>
        </p:txBody>
      </p:sp>
      <p:pic>
        <p:nvPicPr>
          <p:cNvPr id="222" name="Image" descr="Image"/>
          <p:cNvPicPr>
            <a:picLocks noChangeAspect="1"/>
          </p:cNvPicPr>
          <p:nvPr/>
        </p:nvPicPr>
        <p:blipFill>
          <a:blip r:embed="rId2">
            <a:extLst/>
          </a:blip>
          <a:stretch>
            <a:fillRect/>
          </a:stretch>
        </p:blipFill>
        <p:spPr>
          <a:xfrm>
            <a:off x="1735120" y="2922442"/>
            <a:ext cx="901701" cy="584201"/>
          </a:xfrm>
          <a:prstGeom prst="rect">
            <a:avLst/>
          </a:prstGeom>
          <a:ln w="3175">
            <a:miter lim="400000"/>
          </a:ln>
        </p:spPr>
      </p:pic>
      <p:pic>
        <p:nvPicPr>
          <p:cNvPr id="223" name="Image" descr="Image"/>
          <p:cNvPicPr>
            <a:picLocks noChangeAspect="1"/>
          </p:cNvPicPr>
          <p:nvPr/>
        </p:nvPicPr>
        <p:blipFill>
          <a:blip r:embed="rId3">
            <a:extLst/>
          </a:blip>
          <a:stretch>
            <a:fillRect/>
          </a:stretch>
        </p:blipFill>
        <p:spPr>
          <a:xfrm>
            <a:off x="967971" y="2928792"/>
            <a:ext cx="520701" cy="571501"/>
          </a:xfrm>
          <a:prstGeom prst="rect">
            <a:avLst/>
          </a:prstGeom>
          <a:ln w="3175">
            <a:miter lim="400000"/>
          </a:ln>
        </p:spPr>
      </p:pic>
      <p:pic>
        <p:nvPicPr>
          <p:cNvPr id="224" name="Image" descr="Image"/>
          <p:cNvPicPr>
            <a:picLocks noChangeAspect="1"/>
          </p:cNvPicPr>
          <p:nvPr/>
        </p:nvPicPr>
        <p:blipFill>
          <a:blip r:embed="rId4">
            <a:extLst/>
          </a:blip>
          <a:stretch>
            <a:fillRect/>
          </a:stretch>
        </p:blipFill>
        <p:spPr>
          <a:xfrm>
            <a:off x="3001990" y="2922442"/>
            <a:ext cx="393701" cy="584201"/>
          </a:xfrm>
          <a:prstGeom prst="rect">
            <a:avLst/>
          </a:prstGeom>
          <a:ln w="3175">
            <a:miter lim="400000"/>
          </a:ln>
        </p:spPr>
      </p:pic>
      <p:grpSp>
        <p:nvGrpSpPr>
          <p:cNvPr id="227" name="Group"/>
          <p:cNvGrpSpPr/>
          <p:nvPr/>
        </p:nvGrpSpPr>
        <p:grpSpPr>
          <a:xfrm>
            <a:off x="3198840" y="1916684"/>
            <a:ext cx="1096196" cy="1167819"/>
            <a:chOff x="0" y="0"/>
            <a:chExt cx="1096195" cy="1167817"/>
          </a:xfrm>
        </p:grpSpPr>
        <p:sp>
          <p:nvSpPr>
            <p:cNvPr id="225" name="Line"/>
            <p:cNvSpPr/>
            <p:nvPr/>
          </p:nvSpPr>
          <p:spPr>
            <a:xfrm flipV="1">
              <a:off x="-1" y="-1"/>
              <a:ext cx="2" cy="1167819"/>
            </a:xfrm>
            <a:prstGeom prst="line">
              <a:avLst/>
            </a:prstGeom>
            <a:noFill/>
            <a:ln w="38100" cap="flat">
              <a:solidFill>
                <a:srgbClr val="000000"/>
              </a:solidFill>
              <a:prstDash val="solid"/>
              <a:miter lim="400000"/>
              <a:tailEnd type="triangle" w="med" len="med"/>
            </a:ln>
            <a:effectLst/>
          </p:spPr>
          <p:txBody>
            <a:bodyPr wrap="square" lIns="27093" tIns="27093" rIns="27093" bIns="27093" numCol="1" anchor="ctr">
              <a:noAutofit/>
            </a:bodyPr>
            <a:lstStyle/>
            <a:p>
              <a:pPr/>
            </a:p>
          </p:txBody>
        </p:sp>
        <p:pic>
          <p:nvPicPr>
            <p:cNvPr id="226" name="Image" descr="Image"/>
            <p:cNvPicPr>
              <a:picLocks noChangeAspect="1"/>
            </p:cNvPicPr>
            <p:nvPr/>
          </p:nvPicPr>
          <p:blipFill>
            <a:blip r:embed="rId5">
              <a:extLst/>
            </a:blip>
            <a:stretch>
              <a:fillRect/>
            </a:stretch>
          </p:blipFill>
          <p:spPr>
            <a:xfrm>
              <a:off x="105595" y="376757"/>
              <a:ext cx="990601" cy="635001"/>
            </a:xfrm>
            <a:prstGeom prst="rect">
              <a:avLst/>
            </a:prstGeom>
            <a:ln w="3175" cap="flat">
              <a:noFill/>
              <a:miter lim="400000"/>
            </a:ln>
            <a:effectLst/>
          </p:spPr>
        </p:pic>
      </p:grpSp>
      <p:grpSp>
        <p:nvGrpSpPr>
          <p:cNvPr id="230" name="Group"/>
          <p:cNvGrpSpPr/>
          <p:nvPr/>
        </p:nvGrpSpPr>
        <p:grpSpPr>
          <a:xfrm>
            <a:off x="109833" y="3547433"/>
            <a:ext cx="1118489" cy="877974"/>
            <a:chOff x="0" y="0"/>
            <a:chExt cx="1118487" cy="877972"/>
          </a:xfrm>
        </p:grpSpPr>
        <p:sp>
          <p:nvSpPr>
            <p:cNvPr id="228" name="Line"/>
            <p:cNvSpPr/>
            <p:nvPr/>
          </p:nvSpPr>
          <p:spPr>
            <a:xfrm flipH="1">
              <a:off x="1118487" y="85464"/>
              <a:ext cx="1" cy="792509"/>
            </a:xfrm>
            <a:prstGeom prst="line">
              <a:avLst/>
            </a:prstGeom>
            <a:noFill/>
            <a:ln w="38100" cap="flat">
              <a:solidFill>
                <a:srgbClr val="000000"/>
              </a:solidFill>
              <a:prstDash val="solid"/>
              <a:miter lim="400000"/>
              <a:tailEnd type="triangle" w="med" len="med"/>
            </a:ln>
            <a:effectLst/>
          </p:spPr>
          <p:txBody>
            <a:bodyPr wrap="square" lIns="27093" tIns="27093" rIns="27093" bIns="27093" numCol="1" anchor="ctr">
              <a:noAutofit/>
            </a:bodyPr>
            <a:lstStyle/>
            <a:p>
              <a:pPr/>
            </a:p>
          </p:txBody>
        </p:sp>
        <p:pic>
          <p:nvPicPr>
            <p:cNvPr id="229" name="Image" descr="Image"/>
            <p:cNvPicPr>
              <a:picLocks noChangeAspect="1"/>
            </p:cNvPicPr>
            <p:nvPr/>
          </p:nvPicPr>
          <p:blipFill>
            <a:blip r:embed="rId6">
              <a:extLst/>
            </a:blip>
            <a:stretch>
              <a:fillRect/>
            </a:stretch>
          </p:blipFill>
          <p:spPr>
            <a:xfrm>
              <a:off x="0" y="0"/>
              <a:ext cx="1079500" cy="635000"/>
            </a:xfrm>
            <a:prstGeom prst="rect">
              <a:avLst/>
            </a:prstGeom>
            <a:ln w="3175" cap="flat">
              <a:noFill/>
              <a:miter lim="400000"/>
            </a:ln>
            <a:effectLst/>
          </p:spPr>
        </p:pic>
      </p:grpSp>
      <p:sp>
        <p:nvSpPr>
          <p:cNvPr id="231" name="Line"/>
          <p:cNvSpPr/>
          <p:nvPr/>
        </p:nvSpPr>
        <p:spPr>
          <a:xfrm flipV="1">
            <a:off x="1257916" y="2085479"/>
            <a:ext cx="1856110" cy="2258127"/>
          </a:xfrm>
          <a:prstGeom prst="line">
            <a:avLst/>
          </a:prstGeom>
          <a:ln w="38100">
            <a:solidFill>
              <a:srgbClr val="000000"/>
            </a:solidFill>
            <a:custDash>
              <a:ds d="200000" sp="200000"/>
            </a:custDash>
            <a:miter lim="400000"/>
          </a:ln>
        </p:spPr>
        <p:txBody>
          <a:bodyPr lIns="27093" tIns="27093" rIns="27093" bIns="27093" anchor="ctr"/>
          <a:lstStyle/>
          <a:p>
            <a:pPr/>
          </a:p>
        </p:txBody>
      </p:sp>
      <p:grpSp>
        <p:nvGrpSpPr>
          <p:cNvPr id="235" name="Group"/>
          <p:cNvGrpSpPr/>
          <p:nvPr/>
        </p:nvGrpSpPr>
        <p:grpSpPr>
          <a:xfrm>
            <a:off x="4438816" y="2158749"/>
            <a:ext cx="1540476" cy="2111587"/>
            <a:chOff x="0" y="0"/>
            <a:chExt cx="1540474" cy="2111586"/>
          </a:xfrm>
        </p:grpSpPr>
        <p:sp>
          <p:nvSpPr>
            <p:cNvPr id="232" name="Triangle"/>
            <p:cNvSpPr/>
            <p:nvPr/>
          </p:nvSpPr>
          <p:spPr>
            <a:xfrm>
              <a:off x="0" y="0"/>
              <a:ext cx="1118488" cy="21115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21600"/>
                  </a:lnTo>
                  <a:close/>
                </a:path>
              </a:pathLst>
            </a:custGeom>
            <a:noFill/>
            <a:ln w="38100" cap="flat">
              <a:solidFill>
                <a:srgbClr val="000000"/>
              </a:solidFill>
              <a:custDash>
                <a:ds d="200000" sp="200000"/>
              </a:custDash>
              <a:miter lim="400000"/>
            </a:ln>
            <a:effectLst/>
          </p:spPr>
          <p:txBody>
            <a:bodyPr wrap="square" lIns="27093" tIns="27093" rIns="27093" bIns="27093" numCol="1" anchor="ctr">
              <a:noAutofit/>
            </a:bodyPr>
            <a:lstStyle/>
            <a:p>
              <a:pPr defTabSz="587022">
                <a:defRPr sz="2200">
                  <a:solidFill>
                    <a:srgbClr val="FFFFFF"/>
                  </a:solidFill>
                  <a:latin typeface="Helvetica Neue Medium"/>
                  <a:ea typeface="Helvetica Neue Medium"/>
                  <a:cs typeface="Helvetica Neue Medium"/>
                  <a:sym typeface="Helvetica Neue Medium"/>
                </a:defRPr>
              </a:pPr>
            </a:p>
          </p:txBody>
        </p:sp>
        <p:pic>
          <p:nvPicPr>
            <p:cNvPr id="233" name="Image" descr="Image"/>
            <p:cNvPicPr>
              <a:picLocks noChangeAspect="1"/>
            </p:cNvPicPr>
            <p:nvPr/>
          </p:nvPicPr>
          <p:blipFill>
            <a:blip r:embed="rId7">
              <a:extLst/>
            </a:blip>
            <a:stretch>
              <a:fillRect/>
            </a:stretch>
          </p:blipFill>
          <p:spPr>
            <a:xfrm>
              <a:off x="36376" y="750332"/>
              <a:ext cx="419101" cy="520701"/>
            </a:xfrm>
            <a:prstGeom prst="rect">
              <a:avLst/>
            </a:prstGeom>
            <a:ln w="3175" cap="flat">
              <a:noFill/>
              <a:miter lim="400000"/>
            </a:ln>
            <a:effectLst/>
          </p:spPr>
        </p:pic>
        <p:pic>
          <p:nvPicPr>
            <p:cNvPr id="234" name="Image" descr="Image"/>
            <p:cNvPicPr>
              <a:picLocks noChangeAspect="1"/>
            </p:cNvPicPr>
            <p:nvPr/>
          </p:nvPicPr>
          <p:blipFill>
            <a:blip r:embed="rId8">
              <a:extLst/>
            </a:blip>
            <a:stretch>
              <a:fillRect/>
            </a:stretch>
          </p:blipFill>
          <p:spPr>
            <a:xfrm>
              <a:off x="1134074" y="775109"/>
              <a:ext cx="406401" cy="571501"/>
            </a:xfrm>
            <a:prstGeom prst="rect">
              <a:avLst/>
            </a:prstGeom>
            <a:ln w="3175" cap="flat">
              <a:noFill/>
              <a:miter lim="400000"/>
            </a:ln>
            <a:effectLst/>
          </p:spPr>
        </p:pic>
      </p:grpSp>
      <p:pic>
        <p:nvPicPr>
          <p:cNvPr id="236" name="Image" descr="Image"/>
          <p:cNvPicPr>
            <a:picLocks noChangeAspect="1"/>
          </p:cNvPicPr>
          <p:nvPr/>
        </p:nvPicPr>
        <p:blipFill>
          <a:blip r:embed="rId9">
            <a:extLst/>
          </a:blip>
          <a:stretch>
            <a:fillRect/>
          </a:stretch>
        </p:blipFill>
        <p:spPr>
          <a:xfrm>
            <a:off x="10199502" y="3625799"/>
            <a:ext cx="2133601" cy="1130301"/>
          </a:xfrm>
          <a:prstGeom prst="rect">
            <a:avLst/>
          </a:prstGeom>
          <a:ln w="3175">
            <a:miter lim="400000"/>
          </a:ln>
        </p:spPr>
      </p:pic>
      <p:pic>
        <p:nvPicPr>
          <p:cNvPr id="237" name="Image" descr="Image"/>
          <p:cNvPicPr>
            <a:picLocks noChangeAspect="1"/>
          </p:cNvPicPr>
          <p:nvPr/>
        </p:nvPicPr>
        <p:blipFill>
          <a:blip r:embed="rId10">
            <a:extLst/>
          </a:blip>
          <a:stretch>
            <a:fillRect/>
          </a:stretch>
        </p:blipFill>
        <p:spPr>
          <a:xfrm>
            <a:off x="9533183" y="1610107"/>
            <a:ext cx="2304346" cy="2111587"/>
          </a:xfrm>
          <a:prstGeom prst="rect">
            <a:avLst/>
          </a:prstGeom>
          <a:ln w="3175">
            <a:miter lim="400000"/>
          </a:ln>
        </p:spPr>
      </p:pic>
      <p:grpSp>
        <p:nvGrpSpPr>
          <p:cNvPr id="243" name="Group"/>
          <p:cNvGrpSpPr/>
          <p:nvPr/>
        </p:nvGrpSpPr>
        <p:grpSpPr>
          <a:xfrm>
            <a:off x="6227528" y="1598546"/>
            <a:ext cx="2990277" cy="3231993"/>
            <a:chOff x="0" y="0"/>
            <a:chExt cx="2990276" cy="3231992"/>
          </a:xfrm>
        </p:grpSpPr>
        <p:sp>
          <p:nvSpPr>
            <p:cNvPr id="238" name="Triangle"/>
            <p:cNvSpPr/>
            <p:nvPr/>
          </p:nvSpPr>
          <p:spPr>
            <a:xfrm>
              <a:off x="0" y="547869"/>
              <a:ext cx="1118488" cy="2111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21600"/>
                  </a:lnTo>
                  <a:close/>
                </a:path>
              </a:pathLst>
            </a:custGeom>
            <a:noFill/>
            <a:ln w="38100" cap="flat">
              <a:solidFill>
                <a:srgbClr val="000000"/>
              </a:solidFill>
              <a:custDash>
                <a:ds d="200000" sp="200000"/>
              </a:custDash>
              <a:miter lim="400000"/>
            </a:ln>
            <a:effectLst/>
          </p:spPr>
          <p:txBody>
            <a:bodyPr wrap="square" lIns="27093" tIns="27093" rIns="27093" bIns="27093" numCol="1" anchor="ctr">
              <a:noAutofit/>
            </a:bodyPr>
            <a:lstStyle/>
            <a:p>
              <a:pPr defTabSz="587022">
                <a:defRPr sz="2200">
                  <a:solidFill>
                    <a:srgbClr val="FFFFFF"/>
                  </a:solidFill>
                  <a:latin typeface="Helvetica Neue Medium"/>
                  <a:ea typeface="Helvetica Neue Medium"/>
                  <a:cs typeface="Helvetica Neue Medium"/>
                  <a:sym typeface="Helvetica Neue Medium"/>
                </a:defRPr>
              </a:pPr>
            </a:p>
          </p:txBody>
        </p:sp>
        <p:pic>
          <p:nvPicPr>
            <p:cNvPr id="239" name="Image" descr="Image"/>
            <p:cNvPicPr>
              <a:picLocks noChangeAspect="1"/>
            </p:cNvPicPr>
            <p:nvPr/>
          </p:nvPicPr>
          <p:blipFill>
            <a:blip r:embed="rId11">
              <a:extLst/>
            </a:blip>
            <a:stretch>
              <a:fillRect/>
            </a:stretch>
          </p:blipFill>
          <p:spPr>
            <a:xfrm>
              <a:off x="24598" y="1206389"/>
              <a:ext cx="533401" cy="584201"/>
            </a:xfrm>
            <a:prstGeom prst="rect">
              <a:avLst/>
            </a:prstGeom>
            <a:ln w="3175" cap="flat">
              <a:noFill/>
              <a:miter lim="400000"/>
            </a:ln>
            <a:effectLst/>
          </p:spPr>
        </p:pic>
        <p:pic>
          <p:nvPicPr>
            <p:cNvPr id="240" name="Image" descr="Image"/>
            <p:cNvPicPr>
              <a:picLocks noChangeAspect="1"/>
            </p:cNvPicPr>
            <p:nvPr/>
          </p:nvPicPr>
          <p:blipFill>
            <a:blip r:embed="rId12">
              <a:extLst/>
            </a:blip>
            <a:stretch>
              <a:fillRect/>
            </a:stretch>
          </p:blipFill>
          <p:spPr>
            <a:xfrm>
              <a:off x="358447" y="2647792"/>
              <a:ext cx="393701" cy="584201"/>
            </a:xfrm>
            <a:prstGeom prst="rect">
              <a:avLst/>
            </a:prstGeom>
            <a:ln w="3175" cap="flat">
              <a:noFill/>
              <a:miter lim="400000"/>
            </a:ln>
            <a:effectLst/>
          </p:spPr>
        </p:pic>
        <p:pic>
          <p:nvPicPr>
            <p:cNvPr id="241" name="Image" descr="Image"/>
            <p:cNvPicPr>
              <a:picLocks noChangeAspect="1"/>
            </p:cNvPicPr>
            <p:nvPr/>
          </p:nvPicPr>
          <p:blipFill>
            <a:blip r:embed="rId13">
              <a:extLst/>
            </a:blip>
            <a:stretch>
              <a:fillRect/>
            </a:stretch>
          </p:blipFill>
          <p:spPr>
            <a:xfrm>
              <a:off x="207243" y="0"/>
              <a:ext cx="1104901" cy="482600"/>
            </a:xfrm>
            <a:prstGeom prst="rect">
              <a:avLst/>
            </a:prstGeom>
            <a:ln w="3175" cap="flat">
              <a:noFill/>
              <a:miter lim="400000"/>
            </a:ln>
            <a:effectLst/>
          </p:spPr>
        </p:pic>
        <p:pic>
          <p:nvPicPr>
            <p:cNvPr id="242" name="Image" descr="Image"/>
            <p:cNvPicPr>
              <a:picLocks noChangeAspect="1"/>
            </p:cNvPicPr>
            <p:nvPr/>
          </p:nvPicPr>
          <p:blipFill>
            <a:blip r:embed="rId14">
              <a:extLst/>
            </a:blip>
            <a:stretch>
              <a:fillRect/>
            </a:stretch>
          </p:blipFill>
          <p:spPr>
            <a:xfrm>
              <a:off x="1201283" y="1456582"/>
              <a:ext cx="1788994" cy="447250"/>
            </a:xfrm>
            <a:prstGeom prst="rect">
              <a:avLst/>
            </a:prstGeom>
            <a:ln w="3175" cap="flat">
              <a:noFill/>
              <a:miter lim="400000"/>
            </a:ln>
            <a:effectLst/>
          </p:spPr>
        </p:pic>
      </p:grpSp>
      <p:pic>
        <p:nvPicPr>
          <p:cNvPr id="244" name="Image" descr="Image"/>
          <p:cNvPicPr>
            <a:picLocks noChangeAspect="1"/>
          </p:cNvPicPr>
          <p:nvPr/>
        </p:nvPicPr>
        <p:blipFill>
          <a:blip r:embed="rId15">
            <a:extLst/>
          </a:blip>
          <a:stretch>
            <a:fillRect/>
          </a:stretch>
        </p:blipFill>
        <p:spPr>
          <a:xfrm>
            <a:off x="9553361" y="4735937"/>
            <a:ext cx="1892301" cy="711201"/>
          </a:xfrm>
          <a:prstGeom prst="rect">
            <a:avLst/>
          </a:prstGeom>
          <a:ln w="3175">
            <a:miter lim="400000"/>
          </a:ln>
        </p:spPr>
      </p:pic>
      <p:pic>
        <p:nvPicPr>
          <p:cNvPr id="245" name="Image" descr="Image"/>
          <p:cNvPicPr>
            <a:picLocks noChangeAspect="1"/>
          </p:cNvPicPr>
          <p:nvPr/>
        </p:nvPicPr>
        <p:blipFill>
          <a:blip r:embed="rId16">
            <a:extLst/>
          </a:blip>
          <a:stretch>
            <a:fillRect/>
          </a:stretch>
        </p:blipFill>
        <p:spPr>
          <a:xfrm>
            <a:off x="9077098" y="5378030"/>
            <a:ext cx="3009901" cy="1016001"/>
          </a:xfrm>
          <a:prstGeom prst="rect">
            <a:avLst/>
          </a:prstGeom>
          <a:ln w="3175">
            <a:miter lim="400000"/>
          </a:ln>
        </p:spPr>
      </p:pic>
      <p:pic>
        <p:nvPicPr>
          <p:cNvPr id="246" name="Image" descr="Image"/>
          <p:cNvPicPr>
            <a:picLocks noChangeAspect="1"/>
          </p:cNvPicPr>
          <p:nvPr/>
        </p:nvPicPr>
        <p:blipFill>
          <a:blip r:embed="rId17">
            <a:extLst/>
          </a:blip>
          <a:stretch>
            <a:fillRect/>
          </a:stretch>
        </p:blipFill>
        <p:spPr>
          <a:xfrm>
            <a:off x="9156862" y="6362260"/>
            <a:ext cx="3594101" cy="1130301"/>
          </a:xfrm>
          <a:prstGeom prst="rect">
            <a:avLst/>
          </a:prstGeom>
          <a:ln w="3175">
            <a:miter lim="400000"/>
          </a:ln>
        </p:spPr>
      </p:pic>
      <p:pic>
        <p:nvPicPr>
          <p:cNvPr id="247" name="Image" descr="Image"/>
          <p:cNvPicPr>
            <a:picLocks noChangeAspect="1"/>
          </p:cNvPicPr>
          <p:nvPr/>
        </p:nvPicPr>
        <p:blipFill>
          <a:blip r:embed="rId18">
            <a:extLst/>
          </a:blip>
          <a:stretch>
            <a:fillRect/>
          </a:stretch>
        </p:blipFill>
        <p:spPr>
          <a:xfrm>
            <a:off x="9683730" y="7467582"/>
            <a:ext cx="2794001" cy="1130301"/>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227"/>
                                        </p:tgtEl>
                                        <p:attrNameLst>
                                          <p:attrName>style.visibility</p:attrName>
                                        </p:attrNameLst>
                                      </p:cBhvr>
                                      <p:to>
                                        <p:strVal val="visible"/>
                                      </p:to>
                                    </p:set>
                                    <p:animEffect filter="wipe(down)" transition="in">
                                      <p:cBhvr>
                                        <p:cTn id="7" dur="75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230"/>
                                        </p:tgtEl>
                                        <p:attrNameLst>
                                          <p:attrName>style.visibility</p:attrName>
                                        </p:attrNameLst>
                                      </p:cBhvr>
                                      <p:to>
                                        <p:strVal val="visible"/>
                                      </p:to>
                                    </p:set>
                                    <p:animEffect filter="wipe(up)" transition="in">
                                      <p:cBhvr>
                                        <p:cTn id="12" dur="750"/>
                                        <p:tgtEl>
                                          <p:spTgt spid="23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231"/>
                                        </p:tgtEl>
                                        <p:attrNameLst>
                                          <p:attrName>style.visibility</p:attrName>
                                        </p:attrNameLst>
                                      </p:cBhvr>
                                      <p:to>
                                        <p:strVal val="visible"/>
                                      </p:to>
                                    </p:set>
                                    <p:animEffect filter="wipe(left)" transition="in">
                                      <p:cBhvr>
                                        <p:cTn id="17" dur="1000"/>
                                        <p:tgtEl>
                                          <p:spTgt spid="23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235"/>
                                        </p:tgtEl>
                                        <p:attrNameLst>
                                          <p:attrName>style.visibility</p:attrName>
                                        </p:attrNameLst>
                                      </p:cBhvr>
                                      <p:to>
                                        <p:strVal val="visible"/>
                                      </p:to>
                                    </p:set>
                                    <p:animEffect filter="wipe(left)" transition="in">
                                      <p:cBhvr>
                                        <p:cTn id="22" dur="1000"/>
                                        <p:tgtEl>
                                          <p:spTgt spid="23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6" presetID="23" grpId="5" fill="hold">
                                  <p:stCondLst>
                                    <p:cond delay="0"/>
                                  </p:stCondLst>
                                  <p:iterate type="el" backwards="0">
                                    <p:tmAbs val="0"/>
                                  </p:iterate>
                                  <p:childTnLst>
                                    <p:set>
                                      <p:cBhvr>
                                        <p:cTn id="26" fill="hold"/>
                                        <p:tgtEl>
                                          <p:spTgt spid="220"/>
                                        </p:tgtEl>
                                        <p:attrNameLst>
                                          <p:attrName>style.visibility</p:attrName>
                                        </p:attrNameLst>
                                      </p:cBhvr>
                                      <p:to>
                                        <p:strVal val="visible"/>
                                      </p:to>
                                    </p:set>
                                    <p:anim calcmode="lin" valueType="num">
                                      <p:cBhvr>
                                        <p:cTn id="27" dur="200" fill="hold"/>
                                        <p:tgtEl>
                                          <p:spTgt spid="220"/>
                                        </p:tgtEl>
                                        <p:attrNameLst>
                                          <p:attrName>ppt_w</p:attrName>
                                        </p:attrNameLst>
                                      </p:cBhvr>
                                      <p:tavLst>
                                        <p:tav tm="0">
                                          <p:val>
                                            <p:fltVal val="0"/>
                                          </p:val>
                                        </p:tav>
                                        <p:tav tm="100000">
                                          <p:val>
                                            <p:strVal val="#ppt_w"/>
                                          </p:val>
                                        </p:tav>
                                      </p:tavLst>
                                    </p:anim>
                                    <p:anim calcmode="lin" valueType="num">
                                      <p:cBhvr>
                                        <p:cTn id="28" dur="200" fill="hold"/>
                                        <p:tgtEl>
                                          <p:spTgt spid="22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Class="path" nodeType="clickEffect" presetSubtype="0" presetID="-1" grpId="6" accel="50000" decel="50000" fill="hold">
                                  <p:stCondLst>
                                    <p:cond delay="0"/>
                                  </p:stCondLst>
                                  <p:childTnLst>
                                    <p:animMotion path="M 0.000000 0.000000 L 0.235141 0.134926" origin="layout" pathEditMode="relative">
                                      <p:cBhvr>
                                        <p:cTn id="32" dur="1000" fill="hold"/>
                                        <p:tgtEl>
                                          <p:spTgt spid="222"/>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6" presetID="23" grpId="7" fill="hold">
                                  <p:stCondLst>
                                    <p:cond delay="0"/>
                                  </p:stCondLst>
                                  <p:iterate type="el" backwards="0">
                                    <p:tmAbs val="0"/>
                                  </p:iterate>
                                  <p:childTnLst>
                                    <p:set>
                                      <p:cBhvr>
                                        <p:cTn id="36" fill="hold"/>
                                        <p:tgtEl>
                                          <p:spTgt spid="237"/>
                                        </p:tgtEl>
                                        <p:attrNameLst>
                                          <p:attrName>style.visibility</p:attrName>
                                        </p:attrNameLst>
                                      </p:cBhvr>
                                      <p:to>
                                        <p:strVal val="visible"/>
                                      </p:to>
                                    </p:set>
                                    <p:anim calcmode="lin" valueType="num">
                                      <p:cBhvr>
                                        <p:cTn id="37" dur="750" fill="hold"/>
                                        <p:tgtEl>
                                          <p:spTgt spid="237"/>
                                        </p:tgtEl>
                                        <p:attrNameLst>
                                          <p:attrName>ppt_w</p:attrName>
                                        </p:attrNameLst>
                                      </p:cBhvr>
                                      <p:tavLst>
                                        <p:tav tm="0">
                                          <p:val>
                                            <p:fltVal val="0"/>
                                          </p:val>
                                        </p:tav>
                                        <p:tav tm="100000">
                                          <p:val>
                                            <p:strVal val="#ppt_w"/>
                                          </p:val>
                                        </p:tav>
                                      </p:tavLst>
                                    </p:anim>
                                    <p:anim calcmode="lin" valueType="num">
                                      <p:cBhvr>
                                        <p:cTn id="38" dur="750" fill="hold"/>
                                        <p:tgtEl>
                                          <p:spTgt spid="237"/>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6" presetID="23" grpId="8" fill="hold">
                                  <p:stCondLst>
                                    <p:cond delay="0"/>
                                  </p:stCondLst>
                                  <p:iterate type="el" backwards="0">
                                    <p:tmAbs val="0"/>
                                  </p:iterate>
                                  <p:childTnLst>
                                    <p:set>
                                      <p:cBhvr>
                                        <p:cTn id="42" fill="hold"/>
                                        <p:tgtEl>
                                          <p:spTgt spid="236"/>
                                        </p:tgtEl>
                                        <p:attrNameLst>
                                          <p:attrName>style.visibility</p:attrName>
                                        </p:attrNameLst>
                                      </p:cBhvr>
                                      <p:to>
                                        <p:strVal val="visible"/>
                                      </p:to>
                                    </p:set>
                                    <p:anim calcmode="lin" valueType="num">
                                      <p:cBhvr>
                                        <p:cTn id="43" dur="1000" fill="hold"/>
                                        <p:tgtEl>
                                          <p:spTgt spid="236"/>
                                        </p:tgtEl>
                                        <p:attrNameLst>
                                          <p:attrName>ppt_w</p:attrName>
                                        </p:attrNameLst>
                                      </p:cBhvr>
                                      <p:tavLst>
                                        <p:tav tm="0">
                                          <p:val>
                                            <p:fltVal val="0"/>
                                          </p:val>
                                        </p:tav>
                                        <p:tav tm="100000">
                                          <p:val>
                                            <p:strVal val="#ppt_w"/>
                                          </p:val>
                                        </p:tav>
                                      </p:tavLst>
                                    </p:anim>
                                    <p:anim calcmode="lin" valueType="num">
                                      <p:cBhvr>
                                        <p:cTn id="44" dur="1000" fill="hold"/>
                                        <p:tgtEl>
                                          <p:spTgt spid="236"/>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6" presetID="23" grpId="9" fill="hold">
                                  <p:stCondLst>
                                    <p:cond delay="0"/>
                                  </p:stCondLst>
                                  <p:iterate type="el" backwards="0">
                                    <p:tmAbs val="0"/>
                                  </p:iterate>
                                  <p:childTnLst>
                                    <p:set>
                                      <p:cBhvr>
                                        <p:cTn id="48" fill="hold"/>
                                        <p:tgtEl>
                                          <p:spTgt spid="243"/>
                                        </p:tgtEl>
                                        <p:attrNameLst>
                                          <p:attrName>style.visibility</p:attrName>
                                        </p:attrNameLst>
                                      </p:cBhvr>
                                      <p:to>
                                        <p:strVal val="visible"/>
                                      </p:to>
                                    </p:set>
                                    <p:anim calcmode="lin" valueType="num">
                                      <p:cBhvr>
                                        <p:cTn id="49" dur="750" fill="hold"/>
                                        <p:tgtEl>
                                          <p:spTgt spid="243"/>
                                        </p:tgtEl>
                                        <p:attrNameLst>
                                          <p:attrName>ppt_w</p:attrName>
                                        </p:attrNameLst>
                                      </p:cBhvr>
                                      <p:tavLst>
                                        <p:tav tm="0">
                                          <p:val>
                                            <p:fltVal val="0"/>
                                          </p:val>
                                        </p:tav>
                                        <p:tav tm="100000">
                                          <p:val>
                                            <p:strVal val="#ppt_w"/>
                                          </p:val>
                                        </p:tav>
                                      </p:tavLst>
                                    </p:anim>
                                    <p:anim calcmode="lin" valueType="num">
                                      <p:cBhvr>
                                        <p:cTn id="50" dur="750" fill="hold"/>
                                        <p:tgtEl>
                                          <p:spTgt spid="24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16" presetID="23" grpId="10" fill="hold">
                                  <p:stCondLst>
                                    <p:cond delay="0"/>
                                  </p:stCondLst>
                                  <p:iterate type="el" backwards="0">
                                    <p:tmAbs val="0"/>
                                  </p:iterate>
                                  <p:childTnLst>
                                    <p:set>
                                      <p:cBhvr>
                                        <p:cTn id="54" fill="hold"/>
                                        <p:tgtEl>
                                          <p:spTgt spid="244"/>
                                        </p:tgtEl>
                                        <p:attrNameLst>
                                          <p:attrName>style.visibility</p:attrName>
                                        </p:attrNameLst>
                                      </p:cBhvr>
                                      <p:to>
                                        <p:strVal val="visible"/>
                                      </p:to>
                                    </p:set>
                                    <p:anim calcmode="lin" valueType="num">
                                      <p:cBhvr>
                                        <p:cTn id="55" dur="750" fill="hold"/>
                                        <p:tgtEl>
                                          <p:spTgt spid="244"/>
                                        </p:tgtEl>
                                        <p:attrNameLst>
                                          <p:attrName>ppt_w</p:attrName>
                                        </p:attrNameLst>
                                      </p:cBhvr>
                                      <p:tavLst>
                                        <p:tav tm="0">
                                          <p:val>
                                            <p:fltVal val="0"/>
                                          </p:val>
                                        </p:tav>
                                        <p:tav tm="100000">
                                          <p:val>
                                            <p:strVal val="#ppt_w"/>
                                          </p:val>
                                        </p:tav>
                                      </p:tavLst>
                                    </p:anim>
                                    <p:anim calcmode="lin" valueType="num">
                                      <p:cBhvr>
                                        <p:cTn id="56" dur="750" fill="hold"/>
                                        <p:tgtEl>
                                          <p:spTgt spid="244"/>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16" presetID="23" grpId="11" fill="hold">
                                  <p:stCondLst>
                                    <p:cond delay="0"/>
                                  </p:stCondLst>
                                  <p:iterate type="el" backwards="0">
                                    <p:tmAbs val="0"/>
                                  </p:iterate>
                                  <p:childTnLst>
                                    <p:set>
                                      <p:cBhvr>
                                        <p:cTn id="60" fill="hold"/>
                                        <p:tgtEl>
                                          <p:spTgt spid="245"/>
                                        </p:tgtEl>
                                        <p:attrNameLst>
                                          <p:attrName>style.visibility</p:attrName>
                                        </p:attrNameLst>
                                      </p:cBhvr>
                                      <p:to>
                                        <p:strVal val="visible"/>
                                      </p:to>
                                    </p:set>
                                    <p:anim calcmode="lin" valueType="num">
                                      <p:cBhvr>
                                        <p:cTn id="61" dur="750" fill="hold"/>
                                        <p:tgtEl>
                                          <p:spTgt spid="245"/>
                                        </p:tgtEl>
                                        <p:attrNameLst>
                                          <p:attrName>ppt_w</p:attrName>
                                        </p:attrNameLst>
                                      </p:cBhvr>
                                      <p:tavLst>
                                        <p:tav tm="0">
                                          <p:val>
                                            <p:fltVal val="0"/>
                                          </p:val>
                                        </p:tav>
                                        <p:tav tm="100000">
                                          <p:val>
                                            <p:strVal val="#ppt_w"/>
                                          </p:val>
                                        </p:tav>
                                      </p:tavLst>
                                    </p:anim>
                                    <p:anim calcmode="lin" valueType="num">
                                      <p:cBhvr>
                                        <p:cTn id="62" dur="750" fill="hold"/>
                                        <p:tgtEl>
                                          <p:spTgt spid="245"/>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16" presetID="23" grpId="12" fill="hold">
                                  <p:stCondLst>
                                    <p:cond delay="0"/>
                                  </p:stCondLst>
                                  <p:iterate type="el" backwards="0">
                                    <p:tmAbs val="0"/>
                                  </p:iterate>
                                  <p:childTnLst>
                                    <p:set>
                                      <p:cBhvr>
                                        <p:cTn id="66" fill="hold"/>
                                        <p:tgtEl>
                                          <p:spTgt spid="246"/>
                                        </p:tgtEl>
                                        <p:attrNameLst>
                                          <p:attrName>style.visibility</p:attrName>
                                        </p:attrNameLst>
                                      </p:cBhvr>
                                      <p:to>
                                        <p:strVal val="visible"/>
                                      </p:to>
                                    </p:set>
                                    <p:anim calcmode="lin" valueType="num">
                                      <p:cBhvr>
                                        <p:cTn id="67" dur="750" fill="hold"/>
                                        <p:tgtEl>
                                          <p:spTgt spid="246"/>
                                        </p:tgtEl>
                                        <p:attrNameLst>
                                          <p:attrName>ppt_w</p:attrName>
                                        </p:attrNameLst>
                                      </p:cBhvr>
                                      <p:tavLst>
                                        <p:tav tm="0">
                                          <p:val>
                                            <p:fltVal val="0"/>
                                          </p:val>
                                        </p:tav>
                                        <p:tav tm="100000">
                                          <p:val>
                                            <p:strVal val="#ppt_w"/>
                                          </p:val>
                                        </p:tav>
                                      </p:tavLst>
                                    </p:anim>
                                    <p:anim calcmode="lin" valueType="num">
                                      <p:cBhvr>
                                        <p:cTn id="68" dur="750" fill="hold"/>
                                        <p:tgtEl>
                                          <p:spTgt spid="246"/>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16" presetID="23" grpId="13" fill="hold">
                                  <p:stCondLst>
                                    <p:cond delay="0"/>
                                  </p:stCondLst>
                                  <p:iterate type="el" backwards="0">
                                    <p:tmAbs val="0"/>
                                  </p:iterate>
                                  <p:childTnLst>
                                    <p:set>
                                      <p:cBhvr>
                                        <p:cTn id="72" fill="hold"/>
                                        <p:tgtEl>
                                          <p:spTgt spid="247"/>
                                        </p:tgtEl>
                                        <p:attrNameLst>
                                          <p:attrName>style.visibility</p:attrName>
                                        </p:attrNameLst>
                                      </p:cBhvr>
                                      <p:to>
                                        <p:strVal val="visible"/>
                                      </p:to>
                                    </p:set>
                                    <p:anim calcmode="lin" valueType="num">
                                      <p:cBhvr>
                                        <p:cTn id="73" dur="750" fill="hold"/>
                                        <p:tgtEl>
                                          <p:spTgt spid="247"/>
                                        </p:tgtEl>
                                        <p:attrNameLst>
                                          <p:attrName>ppt_w</p:attrName>
                                        </p:attrNameLst>
                                      </p:cBhvr>
                                      <p:tavLst>
                                        <p:tav tm="0">
                                          <p:val>
                                            <p:fltVal val="0"/>
                                          </p:val>
                                        </p:tav>
                                        <p:tav tm="100000">
                                          <p:val>
                                            <p:strVal val="#ppt_w"/>
                                          </p:val>
                                        </p:tav>
                                      </p:tavLst>
                                    </p:anim>
                                    <p:anim calcmode="lin" valueType="num">
                                      <p:cBhvr>
                                        <p:cTn id="74" dur="750" fill="hold"/>
                                        <p:tgtEl>
                                          <p:spTgt spid="247"/>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32" presetID="23" grpId="14" fill="hold">
                                  <p:stCondLst>
                                    <p:cond delay="0"/>
                                  </p:stCondLst>
                                  <p:iterate type="el" backwards="0">
                                    <p:tmAbs val="0"/>
                                  </p:iterate>
                                  <p:childTnLst>
                                    <p:set>
                                      <p:cBhvr>
                                        <p:cTn id="78" fill="hold"/>
                                        <p:tgtEl>
                                          <p:spTgt spid="221"/>
                                        </p:tgtEl>
                                        <p:attrNameLst>
                                          <p:attrName>style.visibility</p:attrName>
                                        </p:attrNameLst>
                                      </p:cBhvr>
                                      <p:to>
                                        <p:strVal val="visible"/>
                                      </p:to>
                                    </p:set>
                                    <p:anim calcmode="lin" valueType="num">
                                      <p:cBhvr>
                                        <p:cTn id="79" dur="1000" fill="hold"/>
                                        <p:tgtEl>
                                          <p:spTgt spid="221"/>
                                        </p:tgtEl>
                                        <p:attrNameLst>
                                          <p:attrName>ppt_w</p:attrName>
                                        </p:attrNameLst>
                                      </p:cBhvr>
                                      <p:tavLst>
                                        <p:tav tm="0">
                                          <p:val>
                                            <p:strVal val="4*#ppt_w"/>
                                          </p:val>
                                        </p:tav>
                                        <p:tav tm="100000">
                                          <p:val>
                                            <p:strVal val="#ppt_w"/>
                                          </p:val>
                                        </p:tav>
                                      </p:tavLst>
                                    </p:anim>
                                    <p:anim calcmode="lin" valueType="num">
                                      <p:cBhvr>
                                        <p:cTn id="80" dur="1000" fill="hold"/>
                                        <p:tgtEl>
                                          <p:spTgt spid="22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7"/>
      <p:bldP build="whole" bldLvl="1" animBg="1" rev="0" advAuto="0" spid="247" grpId="13"/>
      <p:bldP build="whole" bldLvl="1" animBg="1" rev="0" advAuto="0" spid="243" grpId="9"/>
      <p:bldP build="whole" bldLvl="1" animBg="1" rev="0" advAuto="0" spid="235" grpId="4"/>
      <p:bldP build="whole" bldLvl="1" animBg="1" rev="0" advAuto="0" spid="231" grpId="3"/>
      <p:bldP build="whole" bldLvl="1" animBg="1" rev="0" advAuto="0" spid="246" grpId="12"/>
      <p:bldP build="whole" bldLvl="1" animBg="1" rev="0" advAuto="0" spid="245" grpId="11"/>
      <p:bldP build="whole" bldLvl="1" animBg="1" rev="0" advAuto="0" spid="221" grpId="14"/>
      <p:bldP build="whole" bldLvl="1" animBg="1" rev="0" advAuto="0" spid="230" grpId="2"/>
      <p:bldP build="whole" bldLvl="1" animBg="1" rev="0" advAuto="0" spid="227" grpId="1"/>
      <p:bldP build="whole" bldLvl="1" animBg="1" rev="0" advAuto="0" spid="244" grpId="10"/>
      <p:bldP build="whole" bldLvl="1" animBg="1" rev="0" advAuto="0" spid="220" grpId="5"/>
      <p:bldP build="whole" bldLvl="1" animBg="1" rev="0" advAuto="0" spid="236" grpId="8"/>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587022"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587022"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